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  <p:sldId id="278" r:id="rId19"/>
    <p:sldId id="280" r:id="rId20"/>
    <p:sldId id="282" r:id="rId21"/>
    <p:sldId id="284" r:id="rId22"/>
    <p:sldId id="286" r:id="rId23"/>
    <p:sldId id="288" r:id="rId24"/>
    <p:sldId id="290" r:id="rId25"/>
    <p:sldId id="291" r:id="rId26"/>
    <p:sldId id="292" r:id="rId27"/>
    <p:sldId id="293" r:id="rId28"/>
    <p:sldId id="294" r:id="rId29"/>
    <p:sldId id="295" r:id="rId30"/>
  </p:sldIdLst>
  <p:sldSz cx="5562600" cy="8305800"/>
  <p:notesSz cx="5562600" cy="830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10" d="100"/>
          <a:sy n="110" d="100"/>
        </p:scale>
        <p:origin x="3248" y="1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7195" y="2574798"/>
            <a:ext cx="4728210" cy="1744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34390" y="4651248"/>
            <a:ext cx="3893820" cy="207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8130" y="1910334"/>
            <a:ext cx="2419731" cy="5481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64739" y="1910334"/>
            <a:ext cx="2419731" cy="5481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1079" y="2810155"/>
            <a:ext cx="295021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161" y="2192401"/>
            <a:ext cx="4510277" cy="239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91284" y="7724394"/>
            <a:ext cx="1780032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8130" y="7724394"/>
            <a:ext cx="1279398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05072" y="7724394"/>
            <a:ext cx="1279398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asydriftusa.com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asydriftus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driftusa.com/training-registr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sydriftusa.com/installati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6926"/>
            <a:ext cx="5257790" cy="79964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4339" y="6476491"/>
            <a:ext cx="2118995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85"/>
              </a:lnSpc>
              <a:spcBef>
                <a:spcPts val="100"/>
              </a:spcBef>
            </a:pPr>
            <a:r>
              <a:rPr sz="3600" dirty="0"/>
              <a:t>TRAINING</a:t>
            </a:r>
            <a:endParaRPr sz="3600"/>
          </a:p>
          <a:p>
            <a:pPr algn="ctr">
              <a:lnSpc>
                <a:spcPts val="3105"/>
              </a:lnSpc>
            </a:pPr>
            <a:r>
              <a:rPr sz="2950" spc="10" dirty="0"/>
              <a:t>MANUAL</a:t>
            </a:r>
            <a:endParaRPr sz="2950"/>
          </a:p>
        </p:txBody>
      </p:sp>
      <p:grpSp>
        <p:nvGrpSpPr>
          <p:cNvPr id="4" name="object 4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5" name="object 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7" name="object 1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546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7978" y="7738250"/>
            <a:ext cx="123228" cy="1713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28946" y="7678526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36759" y="7787003"/>
            <a:ext cx="1407160" cy="130810"/>
            <a:chOff x="3536759" y="7787003"/>
            <a:chExt cx="1407160" cy="130810"/>
          </a:xfrm>
        </p:grpSpPr>
        <p:sp>
          <p:nvSpPr>
            <p:cNvPr id="6" name="object 6"/>
            <p:cNvSpPr/>
            <p:nvPr/>
          </p:nvSpPr>
          <p:spPr>
            <a:xfrm>
              <a:off x="3549459" y="7799703"/>
              <a:ext cx="107314" cy="105410"/>
            </a:xfrm>
            <a:custGeom>
              <a:avLst/>
              <a:gdLst/>
              <a:ahLst/>
              <a:cxnLst/>
              <a:rect l="l" t="t" r="r" b="b"/>
              <a:pathLst>
                <a:path w="107314" h="105409">
                  <a:moveTo>
                    <a:pt x="79057" y="4610"/>
                  </a:moveTo>
                  <a:lnTo>
                    <a:pt x="71551" y="1536"/>
                  </a:lnTo>
                  <a:lnTo>
                    <a:pt x="63550" y="0"/>
                  </a:lnTo>
                  <a:lnTo>
                    <a:pt x="55041" y="0"/>
                  </a:lnTo>
                  <a:lnTo>
                    <a:pt x="15652" y="15192"/>
                  </a:lnTo>
                  <a:lnTo>
                    <a:pt x="0" y="52666"/>
                  </a:lnTo>
                  <a:lnTo>
                    <a:pt x="780" y="61963"/>
                  </a:lnTo>
                  <a:lnTo>
                    <a:pt x="21325" y="94729"/>
                  </a:lnTo>
                  <a:lnTo>
                    <a:pt x="56553" y="105397"/>
                  </a:lnTo>
                  <a:lnTo>
                    <a:pt x="67433" y="104542"/>
                  </a:lnTo>
                  <a:lnTo>
                    <a:pt x="103436" y="75647"/>
                  </a:lnTo>
                  <a:lnTo>
                    <a:pt x="106959" y="54775"/>
                  </a:lnTo>
                  <a:lnTo>
                    <a:pt x="63715" y="54775"/>
                  </a:lnTo>
                  <a:lnTo>
                    <a:pt x="63715" y="64465"/>
                  </a:lnTo>
                  <a:lnTo>
                    <a:pt x="95707" y="64465"/>
                  </a:lnTo>
                  <a:lnTo>
                    <a:pt x="94171" y="71101"/>
                  </a:lnTo>
                  <a:lnTo>
                    <a:pt x="64263" y="95301"/>
                  </a:lnTo>
                  <a:lnTo>
                    <a:pt x="56819" y="95846"/>
                  </a:lnTo>
                  <a:lnTo>
                    <a:pt x="48310" y="95846"/>
                  </a:lnTo>
                  <a:lnTo>
                    <a:pt x="16573" y="73977"/>
                  </a:lnTo>
                  <a:lnTo>
                    <a:pt x="12522" y="67182"/>
                  </a:lnTo>
                  <a:lnTo>
                    <a:pt x="10502" y="60007"/>
                  </a:lnTo>
                  <a:lnTo>
                    <a:pt x="10502" y="52463"/>
                  </a:lnTo>
                  <a:lnTo>
                    <a:pt x="10502" y="45097"/>
                  </a:lnTo>
                  <a:lnTo>
                    <a:pt x="12458" y="38099"/>
                  </a:lnTo>
                  <a:lnTo>
                    <a:pt x="16370" y="31483"/>
                  </a:lnTo>
                  <a:lnTo>
                    <a:pt x="20281" y="24866"/>
                  </a:lnTo>
                  <a:lnTo>
                    <a:pt x="25793" y="19634"/>
                  </a:lnTo>
                  <a:lnTo>
                    <a:pt x="32905" y="15760"/>
                  </a:lnTo>
                  <a:lnTo>
                    <a:pt x="40030" y="11899"/>
                  </a:lnTo>
                  <a:lnTo>
                    <a:pt x="47523" y="9969"/>
                  </a:lnTo>
                  <a:lnTo>
                    <a:pt x="55384" y="9969"/>
                  </a:lnTo>
                  <a:lnTo>
                    <a:pt x="61709" y="9969"/>
                  </a:lnTo>
                  <a:lnTo>
                    <a:pt x="93243" y="26746"/>
                  </a:lnTo>
                  <a:lnTo>
                    <a:pt x="101015" y="19380"/>
                  </a:lnTo>
                  <a:lnTo>
                    <a:pt x="95629" y="14643"/>
                  </a:lnTo>
                  <a:lnTo>
                    <a:pt x="90174" y="10604"/>
                  </a:lnTo>
                  <a:lnTo>
                    <a:pt x="84651" y="7260"/>
                  </a:lnTo>
                  <a:lnTo>
                    <a:pt x="79057" y="461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5515" y="7802232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5610" y="7799703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09">
                  <a:moveTo>
                    <a:pt x="26073" y="6997"/>
                  </a:moveTo>
                  <a:lnTo>
                    <a:pt x="1751" y="39211"/>
                  </a:lnTo>
                  <a:lnTo>
                    <a:pt x="0" y="53149"/>
                  </a:lnTo>
                  <a:lnTo>
                    <a:pt x="959" y="63590"/>
                  </a:lnTo>
                  <a:lnTo>
                    <a:pt x="23467" y="96803"/>
                  </a:lnTo>
                  <a:lnTo>
                    <a:pt x="53035" y="105397"/>
                  </a:lnTo>
                  <a:lnTo>
                    <a:pt x="63636" y="104437"/>
                  </a:lnTo>
                  <a:lnTo>
                    <a:pt x="97112" y="81956"/>
                  </a:lnTo>
                  <a:lnTo>
                    <a:pt x="105727" y="52666"/>
                  </a:lnTo>
                  <a:lnTo>
                    <a:pt x="104767" y="41989"/>
                  </a:lnTo>
                  <a:lnTo>
                    <a:pt x="82229" y="8561"/>
                  </a:lnTo>
                  <a:lnTo>
                    <a:pt x="52222" y="0"/>
                  </a:lnTo>
                  <a:lnTo>
                    <a:pt x="45309" y="437"/>
                  </a:lnTo>
                  <a:lnTo>
                    <a:pt x="38647" y="1751"/>
                  </a:lnTo>
                  <a:lnTo>
                    <a:pt x="32235" y="3937"/>
                  </a:lnTo>
                  <a:lnTo>
                    <a:pt x="26073" y="6997"/>
                  </a:lnTo>
                  <a:close/>
                </a:path>
                <a:path w="106045" h="105409">
                  <a:moveTo>
                    <a:pt x="74117" y="15557"/>
                  </a:moveTo>
                  <a:lnTo>
                    <a:pt x="80848" y="19430"/>
                  </a:lnTo>
                  <a:lnTo>
                    <a:pt x="86080" y="24587"/>
                  </a:lnTo>
                  <a:lnTo>
                    <a:pt x="89788" y="31026"/>
                  </a:lnTo>
                  <a:lnTo>
                    <a:pt x="93510" y="37464"/>
                  </a:lnTo>
                  <a:lnTo>
                    <a:pt x="95364" y="44665"/>
                  </a:lnTo>
                  <a:lnTo>
                    <a:pt x="95364" y="52628"/>
                  </a:lnTo>
                  <a:lnTo>
                    <a:pt x="95364" y="60642"/>
                  </a:lnTo>
                  <a:lnTo>
                    <a:pt x="93510" y="67919"/>
                  </a:lnTo>
                  <a:lnTo>
                    <a:pt x="89788" y="74472"/>
                  </a:lnTo>
                  <a:lnTo>
                    <a:pt x="86080" y="81025"/>
                  </a:lnTo>
                  <a:lnTo>
                    <a:pt x="80911" y="86194"/>
                  </a:lnTo>
                  <a:lnTo>
                    <a:pt x="74282" y="89979"/>
                  </a:lnTo>
                  <a:lnTo>
                    <a:pt x="67652" y="93751"/>
                  </a:lnTo>
                  <a:lnTo>
                    <a:pt x="60451" y="95643"/>
                  </a:lnTo>
                  <a:lnTo>
                    <a:pt x="52654" y="95643"/>
                  </a:lnTo>
                  <a:lnTo>
                    <a:pt x="17344" y="76809"/>
                  </a:lnTo>
                  <a:lnTo>
                    <a:pt x="10363" y="53111"/>
                  </a:lnTo>
                  <a:lnTo>
                    <a:pt x="10363" y="45059"/>
                  </a:lnTo>
                  <a:lnTo>
                    <a:pt x="38201" y="11696"/>
                  </a:lnTo>
                  <a:lnTo>
                    <a:pt x="45237" y="9766"/>
                  </a:lnTo>
                  <a:lnTo>
                    <a:pt x="52654" y="9766"/>
                  </a:lnTo>
                  <a:lnTo>
                    <a:pt x="60223" y="9766"/>
                  </a:lnTo>
                  <a:lnTo>
                    <a:pt x="67373" y="11696"/>
                  </a:lnTo>
                  <a:lnTo>
                    <a:pt x="74117" y="1555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1090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066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1749" y="7802233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4" h="100965">
                  <a:moveTo>
                    <a:pt x="47409" y="0"/>
                  </a:moveTo>
                  <a:lnTo>
                    <a:pt x="0" y="100342"/>
                  </a:lnTo>
                  <a:lnTo>
                    <a:pt x="11188" y="100342"/>
                  </a:lnTo>
                  <a:lnTo>
                    <a:pt x="26822" y="67322"/>
                  </a:lnTo>
                  <a:lnTo>
                    <a:pt x="70040" y="67322"/>
                  </a:lnTo>
                  <a:lnTo>
                    <a:pt x="85826" y="100342"/>
                  </a:lnTo>
                  <a:lnTo>
                    <a:pt x="96659" y="100342"/>
                  </a:lnTo>
                  <a:lnTo>
                    <a:pt x="49860" y="0"/>
                  </a:lnTo>
                  <a:lnTo>
                    <a:pt x="47409" y="0"/>
                  </a:lnTo>
                  <a:close/>
                </a:path>
                <a:path w="97154" h="100965">
                  <a:moveTo>
                    <a:pt x="65709" y="57645"/>
                  </a:moveTo>
                  <a:lnTo>
                    <a:pt x="31407" y="57645"/>
                  </a:lnTo>
                  <a:lnTo>
                    <a:pt x="48602" y="21323"/>
                  </a:lnTo>
                  <a:lnTo>
                    <a:pt x="65709" y="576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4506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78043" y="7802233"/>
              <a:ext cx="74295" cy="100965"/>
            </a:xfrm>
            <a:custGeom>
              <a:avLst/>
              <a:gdLst/>
              <a:ahLst/>
              <a:cxnLst/>
              <a:rect l="l" t="t" r="r" b="b"/>
              <a:pathLst>
                <a:path w="74295" h="100965">
                  <a:moveTo>
                    <a:pt x="32397" y="52387"/>
                  </a:moveTo>
                  <a:lnTo>
                    <a:pt x="32397" y="100342"/>
                  </a:lnTo>
                  <a:lnTo>
                    <a:pt x="42290" y="100342"/>
                  </a:lnTo>
                  <a:lnTo>
                    <a:pt x="42290" y="52387"/>
                  </a:lnTo>
                  <a:lnTo>
                    <a:pt x="74079" y="0"/>
                  </a:lnTo>
                  <a:lnTo>
                    <a:pt x="62483" y="0"/>
                  </a:lnTo>
                  <a:lnTo>
                    <a:pt x="37210" y="41376"/>
                  </a:lnTo>
                  <a:lnTo>
                    <a:pt x="11531" y="0"/>
                  </a:lnTo>
                  <a:lnTo>
                    <a:pt x="0" y="0"/>
                  </a:lnTo>
                  <a:lnTo>
                    <a:pt x="32397" y="523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0169" y="7787003"/>
              <a:ext cx="201519" cy="1307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2471" y="7787013"/>
              <a:ext cx="431271" cy="13078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28777" y="7750175"/>
            <a:ext cx="1424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GLOSSARY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TERMS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9554" y="796670"/>
            <a:ext cx="4135120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ts val="1300"/>
              </a:lnSpc>
              <a:spcBef>
                <a:spcPts val="100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Constant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Radius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Turn:</a:t>
            </a:r>
            <a:endParaRPr sz="1100">
              <a:latin typeface="Century Gothic"/>
              <a:cs typeface="Century Gothic"/>
            </a:endParaRPr>
          </a:p>
          <a:p>
            <a:pPr marL="215900" marR="217804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turn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remains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constant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throughout.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Steady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state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steering and </a:t>
            </a:r>
            <a:r>
              <a:rPr sz="900" spc="-229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constant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throttle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position.</a:t>
            </a:r>
            <a:endParaRPr sz="900">
              <a:latin typeface="Century Gothic"/>
              <a:cs typeface="Century Gothic"/>
            </a:endParaRPr>
          </a:p>
          <a:p>
            <a:pPr marL="2159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Compromised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Turn:</a:t>
            </a:r>
            <a:endParaRPr sz="1100">
              <a:latin typeface="Century Gothic"/>
              <a:cs typeface="Century Gothic"/>
            </a:endParaRPr>
          </a:p>
          <a:p>
            <a:pPr marL="234315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senquence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turns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compromising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Apex for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best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exit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speed.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80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Speed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Management: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Controlling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speed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of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properly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relates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road,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weather,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conditions.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Dynamics:</a:t>
            </a:r>
            <a:endParaRPr sz="1100">
              <a:latin typeface="Century Gothic"/>
              <a:cs typeface="Century Gothic"/>
            </a:endParaRPr>
          </a:p>
          <a:p>
            <a:pPr marL="12700" marR="3111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EASYDRIFT Driver Training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great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tool 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work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directional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stability.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critical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path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travel,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critical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speed,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weight distribution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&amp;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transfer.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944" y="3862451"/>
            <a:ext cx="3969385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Disclaimer</a:t>
            </a:r>
            <a:endParaRPr sz="1800">
              <a:latin typeface="Century Gothic"/>
              <a:cs typeface="Century Gothic"/>
            </a:endParaRPr>
          </a:p>
          <a:p>
            <a:pPr marL="50800" marR="43815" algn="ctr">
              <a:lnSpc>
                <a:spcPct val="111100"/>
              </a:lnSpc>
              <a:spcBef>
                <a:spcPts val="900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makes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sincere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effort 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ensure accuracy and quality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its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published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material; no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warranty,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expressed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implied, is provided.</a:t>
            </a:r>
            <a:endParaRPr sz="900">
              <a:latin typeface="Century Gothic"/>
              <a:cs typeface="Century Gothic"/>
            </a:endParaRPr>
          </a:p>
          <a:p>
            <a:pPr marL="12065" marR="5080" algn="ctr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disclaims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responsibility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liability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for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any direct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indirect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damages resulting from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use of the information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 manual or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product described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it.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3200" y="5232862"/>
            <a:ext cx="4153535" cy="990600"/>
            <a:chOff x="743200" y="5232862"/>
            <a:chExt cx="4153535" cy="990600"/>
          </a:xfrm>
        </p:grpSpPr>
        <p:sp>
          <p:nvSpPr>
            <p:cNvPr id="20" name="object 20"/>
            <p:cNvSpPr/>
            <p:nvPr/>
          </p:nvSpPr>
          <p:spPr>
            <a:xfrm>
              <a:off x="749550" y="5239212"/>
              <a:ext cx="4140835" cy="977900"/>
            </a:xfrm>
            <a:custGeom>
              <a:avLst/>
              <a:gdLst/>
              <a:ahLst/>
              <a:cxnLst/>
              <a:rect l="l" t="t" r="r" b="b"/>
              <a:pathLst>
                <a:path w="4140835" h="977900">
                  <a:moveTo>
                    <a:pt x="4140708" y="0"/>
                  </a:moveTo>
                  <a:lnTo>
                    <a:pt x="7175" y="587235"/>
                  </a:lnTo>
                  <a:lnTo>
                    <a:pt x="0" y="977480"/>
                  </a:lnTo>
                  <a:lnTo>
                    <a:pt x="4135767" y="397649"/>
                  </a:lnTo>
                  <a:lnTo>
                    <a:pt x="4140708" y="0"/>
                  </a:lnTo>
                  <a:close/>
                </a:path>
              </a:pathLst>
            </a:custGeom>
            <a:solidFill>
              <a:srgbClr val="F57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550" y="5239212"/>
              <a:ext cx="4140835" cy="977900"/>
            </a:xfrm>
            <a:custGeom>
              <a:avLst/>
              <a:gdLst/>
              <a:ahLst/>
              <a:cxnLst/>
              <a:rect l="l" t="t" r="r" b="b"/>
              <a:pathLst>
                <a:path w="4140835" h="977900">
                  <a:moveTo>
                    <a:pt x="7175" y="587235"/>
                  </a:moveTo>
                  <a:lnTo>
                    <a:pt x="0" y="977480"/>
                  </a:lnTo>
                  <a:lnTo>
                    <a:pt x="4135767" y="397649"/>
                  </a:lnTo>
                  <a:lnTo>
                    <a:pt x="4140708" y="0"/>
                  </a:lnTo>
                  <a:lnTo>
                    <a:pt x="7175" y="587235"/>
                  </a:lnTo>
                  <a:close/>
                </a:path>
              </a:pathLst>
            </a:custGeom>
            <a:ln w="12700">
              <a:solidFill>
                <a:srgbClr val="F57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 rot="21120000">
            <a:off x="920783" y="5653907"/>
            <a:ext cx="3735143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 car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spins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 out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control,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“INSTANTLY”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 go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brakes.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3" name="object 33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5" name="object 45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637" y="3663035"/>
            <a:ext cx="41275" cy="410845"/>
          </a:xfrm>
          <a:custGeom>
            <a:avLst/>
            <a:gdLst/>
            <a:ahLst/>
            <a:cxnLst/>
            <a:rect l="l" t="t" r="r" b="b"/>
            <a:pathLst>
              <a:path w="41275" h="410845">
                <a:moveTo>
                  <a:pt x="0" y="410489"/>
                </a:moveTo>
                <a:lnTo>
                  <a:pt x="41021" y="410489"/>
                </a:lnTo>
                <a:lnTo>
                  <a:pt x="41021" y="0"/>
                </a:lnTo>
                <a:lnTo>
                  <a:pt x="0" y="0"/>
                </a:lnTo>
                <a:lnTo>
                  <a:pt x="0" y="410489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13271" y="3640009"/>
            <a:ext cx="2535555" cy="456565"/>
            <a:chOff x="1313271" y="3640009"/>
            <a:chExt cx="2535555" cy="456565"/>
          </a:xfrm>
        </p:grpSpPr>
        <p:sp>
          <p:nvSpPr>
            <p:cNvPr id="4" name="object 4"/>
            <p:cNvSpPr/>
            <p:nvPr/>
          </p:nvSpPr>
          <p:spPr>
            <a:xfrm>
              <a:off x="1325971" y="3663035"/>
              <a:ext cx="323215" cy="410845"/>
            </a:xfrm>
            <a:custGeom>
              <a:avLst/>
              <a:gdLst/>
              <a:ahLst/>
              <a:cxnLst/>
              <a:rect l="l" t="t" r="r" b="b"/>
              <a:pathLst>
                <a:path w="323214" h="410845">
                  <a:moveTo>
                    <a:pt x="42418" y="410489"/>
                  </a:moveTo>
                  <a:lnTo>
                    <a:pt x="42418" y="99656"/>
                  </a:lnTo>
                  <a:lnTo>
                    <a:pt x="313372" y="410489"/>
                  </a:lnTo>
                  <a:lnTo>
                    <a:pt x="322592" y="410489"/>
                  </a:lnTo>
                  <a:lnTo>
                    <a:pt x="322592" y="0"/>
                  </a:lnTo>
                  <a:lnTo>
                    <a:pt x="282130" y="0"/>
                  </a:lnTo>
                  <a:lnTo>
                    <a:pt x="282130" y="314655"/>
                  </a:lnTo>
                  <a:lnTo>
                    <a:pt x="8928" y="0"/>
                  </a:lnTo>
                  <a:lnTo>
                    <a:pt x="0" y="0"/>
                  </a:lnTo>
                  <a:lnTo>
                    <a:pt x="0" y="410489"/>
                  </a:lnTo>
                  <a:lnTo>
                    <a:pt x="42418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038" y="365270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2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9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30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3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2351" y="3663039"/>
              <a:ext cx="225425" cy="410845"/>
            </a:xfrm>
            <a:custGeom>
              <a:avLst/>
              <a:gdLst/>
              <a:ahLst/>
              <a:cxnLst/>
              <a:rect l="l" t="t" r="r" b="b"/>
              <a:pathLst>
                <a:path w="225425" h="410845">
                  <a:moveTo>
                    <a:pt x="91528" y="40182"/>
                  </a:moveTo>
                  <a:lnTo>
                    <a:pt x="91528" y="410489"/>
                  </a:lnTo>
                  <a:lnTo>
                    <a:pt x="133388" y="410489"/>
                  </a:lnTo>
                  <a:lnTo>
                    <a:pt x="133388" y="40182"/>
                  </a:lnTo>
                  <a:lnTo>
                    <a:pt x="224916" y="40182"/>
                  </a:lnTo>
                  <a:lnTo>
                    <a:pt x="224916" y="0"/>
                  </a:lnTo>
                  <a:lnTo>
                    <a:pt x="0" y="0"/>
                  </a:lnTo>
                  <a:lnTo>
                    <a:pt x="0" y="40182"/>
                  </a:lnTo>
                  <a:lnTo>
                    <a:pt x="91528" y="4018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3828" y="3663038"/>
              <a:ext cx="395605" cy="410845"/>
            </a:xfrm>
            <a:custGeom>
              <a:avLst/>
              <a:gdLst/>
              <a:ahLst/>
              <a:cxnLst/>
              <a:rect l="l" t="t" r="r" b="b"/>
              <a:pathLst>
                <a:path w="395605" h="410845">
                  <a:moveTo>
                    <a:pt x="193941" y="0"/>
                  </a:moveTo>
                  <a:lnTo>
                    <a:pt x="0" y="410489"/>
                  </a:lnTo>
                  <a:lnTo>
                    <a:pt x="45770" y="410489"/>
                  </a:lnTo>
                  <a:lnTo>
                    <a:pt x="109715" y="275424"/>
                  </a:lnTo>
                  <a:lnTo>
                    <a:pt x="286550" y="275424"/>
                  </a:lnTo>
                  <a:lnTo>
                    <a:pt x="351104" y="410489"/>
                  </a:lnTo>
                  <a:lnTo>
                    <a:pt x="395414" y="410489"/>
                  </a:lnTo>
                  <a:lnTo>
                    <a:pt x="203987" y="0"/>
                  </a:lnTo>
                  <a:lnTo>
                    <a:pt x="193941" y="0"/>
                  </a:lnTo>
                  <a:close/>
                </a:path>
                <a:path w="395605" h="410845">
                  <a:moveTo>
                    <a:pt x="268808" y="235800"/>
                  </a:moveTo>
                  <a:lnTo>
                    <a:pt x="128473" y="235800"/>
                  </a:lnTo>
                  <a:lnTo>
                    <a:pt x="198805" y="87210"/>
                  </a:lnTo>
                  <a:lnTo>
                    <a:pt x="268808" y="23580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2870" y="3663035"/>
              <a:ext cx="199390" cy="410845"/>
            </a:xfrm>
            <a:custGeom>
              <a:avLst/>
              <a:gdLst/>
              <a:ahLst/>
              <a:cxnLst/>
              <a:rect l="l" t="t" r="r" b="b"/>
              <a:pathLst>
                <a:path w="199389" h="410845">
                  <a:moveTo>
                    <a:pt x="0" y="410489"/>
                  </a:moveTo>
                  <a:lnTo>
                    <a:pt x="198970" y="410489"/>
                  </a:lnTo>
                  <a:lnTo>
                    <a:pt x="198970" y="370865"/>
                  </a:lnTo>
                  <a:lnTo>
                    <a:pt x="41021" y="370865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6853" y="3663035"/>
              <a:ext cx="199390" cy="410845"/>
            </a:xfrm>
            <a:custGeom>
              <a:avLst/>
              <a:gdLst/>
              <a:ahLst/>
              <a:cxnLst/>
              <a:rect l="l" t="t" r="r" b="b"/>
              <a:pathLst>
                <a:path w="199389" h="410845">
                  <a:moveTo>
                    <a:pt x="0" y="410489"/>
                  </a:moveTo>
                  <a:lnTo>
                    <a:pt x="198970" y="410489"/>
                  </a:lnTo>
                  <a:lnTo>
                    <a:pt x="198970" y="370865"/>
                  </a:lnTo>
                  <a:lnTo>
                    <a:pt x="41021" y="370865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560" y="3663038"/>
              <a:ext cx="395605" cy="410845"/>
            </a:xfrm>
            <a:custGeom>
              <a:avLst/>
              <a:gdLst/>
              <a:ahLst/>
              <a:cxnLst/>
              <a:rect l="l" t="t" r="r" b="b"/>
              <a:pathLst>
                <a:path w="395604" h="410845">
                  <a:moveTo>
                    <a:pt x="193941" y="0"/>
                  </a:moveTo>
                  <a:lnTo>
                    <a:pt x="0" y="410489"/>
                  </a:lnTo>
                  <a:lnTo>
                    <a:pt x="45770" y="410489"/>
                  </a:lnTo>
                  <a:lnTo>
                    <a:pt x="109715" y="275424"/>
                  </a:lnTo>
                  <a:lnTo>
                    <a:pt x="286550" y="275424"/>
                  </a:lnTo>
                  <a:lnTo>
                    <a:pt x="351104" y="410489"/>
                  </a:lnTo>
                  <a:lnTo>
                    <a:pt x="395414" y="410489"/>
                  </a:lnTo>
                  <a:lnTo>
                    <a:pt x="203987" y="0"/>
                  </a:lnTo>
                  <a:lnTo>
                    <a:pt x="193941" y="0"/>
                  </a:lnTo>
                  <a:close/>
                </a:path>
                <a:path w="395604" h="410845">
                  <a:moveTo>
                    <a:pt x="268808" y="235800"/>
                  </a:moveTo>
                  <a:lnTo>
                    <a:pt x="128473" y="235800"/>
                  </a:lnTo>
                  <a:lnTo>
                    <a:pt x="198805" y="87210"/>
                  </a:lnTo>
                  <a:lnTo>
                    <a:pt x="268808" y="23580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6538" y="3663039"/>
              <a:ext cx="225425" cy="410845"/>
            </a:xfrm>
            <a:custGeom>
              <a:avLst/>
              <a:gdLst/>
              <a:ahLst/>
              <a:cxnLst/>
              <a:rect l="l" t="t" r="r" b="b"/>
              <a:pathLst>
                <a:path w="225425" h="410845">
                  <a:moveTo>
                    <a:pt x="91528" y="40182"/>
                  </a:moveTo>
                  <a:lnTo>
                    <a:pt x="91528" y="410489"/>
                  </a:lnTo>
                  <a:lnTo>
                    <a:pt x="133388" y="410489"/>
                  </a:lnTo>
                  <a:lnTo>
                    <a:pt x="133388" y="40182"/>
                  </a:lnTo>
                  <a:lnTo>
                    <a:pt x="224916" y="40182"/>
                  </a:lnTo>
                  <a:lnTo>
                    <a:pt x="224916" y="0"/>
                  </a:lnTo>
                  <a:lnTo>
                    <a:pt x="0" y="0"/>
                  </a:lnTo>
                  <a:lnTo>
                    <a:pt x="0" y="40182"/>
                  </a:lnTo>
                  <a:lnTo>
                    <a:pt x="91528" y="4018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4747" y="3663035"/>
              <a:ext cx="41275" cy="410845"/>
            </a:xfrm>
            <a:custGeom>
              <a:avLst/>
              <a:gdLst/>
              <a:ahLst/>
              <a:cxnLst/>
              <a:rect l="l" t="t" r="r" b="b"/>
              <a:pathLst>
                <a:path w="41275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911672" y="3652715"/>
            <a:ext cx="433070" cy="431165"/>
          </a:xfrm>
          <a:custGeom>
            <a:avLst/>
            <a:gdLst/>
            <a:ahLst/>
            <a:cxnLst/>
            <a:rect l="l" t="t" r="r" b="b"/>
            <a:pathLst>
              <a:path w="433070" h="431164">
                <a:moveTo>
                  <a:pt x="106667" y="28600"/>
                </a:moveTo>
                <a:lnTo>
                  <a:pt x="62445" y="62682"/>
                </a:lnTo>
                <a:lnTo>
                  <a:pt x="28625" y="107708"/>
                </a:lnTo>
                <a:lnTo>
                  <a:pt x="7154" y="160385"/>
                </a:lnTo>
                <a:lnTo>
                  <a:pt x="0" y="217385"/>
                </a:lnTo>
                <a:lnTo>
                  <a:pt x="3926" y="260114"/>
                </a:lnTo>
                <a:lnTo>
                  <a:pt x="15706" y="299566"/>
                </a:lnTo>
                <a:lnTo>
                  <a:pt x="35340" y="335738"/>
                </a:lnTo>
                <a:lnTo>
                  <a:pt x="62826" y="368630"/>
                </a:lnTo>
                <a:lnTo>
                  <a:pt x="96021" y="395976"/>
                </a:lnTo>
                <a:lnTo>
                  <a:pt x="132776" y="415510"/>
                </a:lnTo>
                <a:lnTo>
                  <a:pt x="173092" y="427232"/>
                </a:lnTo>
                <a:lnTo>
                  <a:pt x="216966" y="431139"/>
                </a:lnTo>
                <a:lnTo>
                  <a:pt x="260341" y="427215"/>
                </a:lnTo>
                <a:lnTo>
                  <a:pt x="300280" y="415442"/>
                </a:lnTo>
                <a:lnTo>
                  <a:pt x="336783" y="395820"/>
                </a:lnTo>
                <a:lnTo>
                  <a:pt x="369849" y="368350"/>
                </a:lnTo>
                <a:lnTo>
                  <a:pt x="397271" y="335246"/>
                </a:lnTo>
                <a:lnTo>
                  <a:pt x="416861" y="298724"/>
                </a:lnTo>
                <a:lnTo>
                  <a:pt x="428617" y="258785"/>
                </a:lnTo>
                <a:lnTo>
                  <a:pt x="432536" y="215430"/>
                </a:lnTo>
                <a:lnTo>
                  <a:pt x="428609" y="171736"/>
                </a:lnTo>
                <a:lnTo>
                  <a:pt x="416829" y="131638"/>
                </a:lnTo>
                <a:lnTo>
                  <a:pt x="397196" y="95136"/>
                </a:lnTo>
                <a:lnTo>
                  <a:pt x="369709" y="62230"/>
                </a:lnTo>
                <a:lnTo>
                  <a:pt x="336393" y="35002"/>
                </a:lnTo>
                <a:lnTo>
                  <a:pt x="299272" y="15555"/>
                </a:lnTo>
                <a:lnTo>
                  <a:pt x="258345" y="3888"/>
                </a:lnTo>
                <a:lnTo>
                  <a:pt x="213614" y="0"/>
                </a:lnTo>
                <a:lnTo>
                  <a:pt x="185355" y="1788"/>
                </a:lnTo>
                <a:lnTo>
                  <a:pt x="158111" y="7151"/>
                </a:lnTo>
                <a:lnTo>
                  <a:pt x="131882" y="16089"/>
                </a:lnTo>
                <a:lnTo>
                  <a:pt x="106667" y="28600"/>
                </a:lnTo>
                <a:close/>
              </a:path>
              <a:path w="433070" h="431164">
                <a:moveTo>
                  <a:pt x="303199" y="63639"/>
                </a:moveTo>
                <a:lnTo>
                  <a:pt x="339910" y="91330"/>
                </a:lnTo>
                <a:lnTo>
                  <a:pt x="367334" y="126898"/>
                </a:lnTo>
                <a:lnTo>
                  <a:pt x="384422" y="168751"/>
                </a:lnTo>
                <a:lnTo>
                  <a:pt x="390118" y="215290"/>
                </a:lnTo>
                <a:lnTo>
                  <a:pt x="388694" y="239307"/>
                </a:lnTo>
                <a:lnTo>
                  <a:pt x="377302" y="283993"/>
                </a:lnTo>
                <a:lnTo>
                  <a:pt x="354826" y="323702"/>
                </a:lnTo>
                <a:lnTo>
                  <a:pt x="323107" y="355396"/>
                </a:lnTo>
                <a:lnTo>
                  <a:pt x="283117" y="378187"/>
                </a:lnTo>
                <a:lnTo>
                  <a:pt x="238883" y="389775"/>
                </a:lnTo>
                <a:lnTo>
                  <a:pt x="215430" y="391223"/>
                </a:lnTo>
                <a:lnTo>
                  <a:pt x="180954" y="388074"/>
                </a:lnTo>
                <a:lnTo>
                  <a:pt x="119809" y="362875"/>
                </a:lnTo>
                <a:lnTo>
                  <a:pt x="70953" y="314192"/>
                </a:lnTo>
                <a:lnTo>
                  <a:pt x="45589" y="252407"/>
                </a:lnTo>
                <a:lnTo>
                  <a:pt x="42418" y="217246"/>
                </a:lnTo>
                <a:lnTo>
                  <a:pt x="43851" y="193105"/>
                </a:lnTo>
                <a:lnTo>
                  <a:pt x="55314" y="148280"/>
                </a:lnTo>
                <a:lnTo>
                  <a:pt x="77917" y="108520"/>
                </a:lnTo>
                <a:lnTo>
                  <a:pt x="109779" y="76544"/>
                </a:lnTo>
                <a:lnTo>
                  <a:pt x="149770" y="53255"/>
                </a:lnTo>
                <a:lnTo>
                  <a:pt x="192951" y="41386"/>
                </a:lnTo>
                <a:lnTo>
                  <a:pt x="215430" y="39903"/>
                </a:lnTo>
                <a:lnTo>
                  <a:pt x="238316" y="41386"/>
                </a:lnTo>
                <a:lnTo>
                  <a:pt x="260572" y="45837"/>
                </a:lnTo>
                <a:lnTo>
                  <a:pt x="282199" y="53255"/>
                </a:lnTo>
                <a:lnTo>
                  <a:pt x="303199" y="63639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6806" y="3663035"/>
            <a:ext cx="323215" cy="410845"/>
          </a:xfrm>
          <a:custGeom>
            <a:avLst/>
            <a:gdLst/>
            <a:ahLst/>
            <a:cxnLst/>
            <a:rect l="l" t="t" r="r" b="b"/>
            <a:pathLst>
              <a:path w="323214" h="410845">
                <a:moveTo>
                  <a:pt x="42417" y="410489"/>
                </a:moveTo>
                <a:lnTo>
                  <a:pt x="42417" y="99656"/>
                </a:lnTo>
                <a:lnTo>
                  <a:pt x="313372" y="410489"/>
                </a:lnTo>
                <a:lnTo>
                  <a:pt x="322592" y="410489"/>
                </a:lnTo>
                <a:lnTo>
                  <a:pt x="322592" y="0"/>
                </a:lnTo>
                <a:lnTo>
                  <a:pt x="282130" y="0"/>
                </a:lnTo>
                <a:lnTo>
                  <a:pt x="282130" y="314655"/>
                </a:lnTo>
                <a:lnTo>
                  <a:pt x="8928" y="0"/>
                </a:lnTo>
                <a:lnTo>
                  <a:pt x="0" y="0"/>
                </a:lnTo>
                <a:lnTo>
                  <a:pt x="0" y="410489"/>
                </a:lnTo>
                <a:lnTo>
                  <a:pt x="42417" y="410489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3843" y="3489325"/>
            <a:ext cx="36791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INSTALLATION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0019" y="7736191"/>
            <a:ext cx="122542" cy="17392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41391" y="767903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8" name="object 28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1" name="object 31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4" name="object 34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7" name="object 37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0" name="object 40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31" y="7732669"/>
            <a:ext cx="120751" cy="1688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497" y="767294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464" y="769493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WARNING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416" y="1160653"/>
            <a:ext cx="4337050" cy="11557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30200" marR="472440" indent="-317500">
              <a:lnSpc>
                <a:spcPts val="1100"/>
              </a:lnSpc>
              <a:spcBef>
                <a:spcPts val="220"/>
              </a:spcBef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Correct size tire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must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used for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proper installation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DTS</a:t>
            </a:r>
            <a:endParaRPr sz="1000">
              <a:latin typeface="Century Gothic"/>
              <a:cs typeface="Century Gothic"/>
            </a:endParaRPr>
          </a:p>
          <a:p>
            <a:pPr marL="329565" marR="113664" indent="-317500">
              <a:lnSpc>
                <a:spcPct val="100000"/>
              </a:lnSpc>
              <a:spcBef>
                <a:spcPts val="180"/>
              </a:spcBef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width</a:t>
            </a:r>
            <a:r>
              <a:rPr sz="10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rim</a:t>
            </a:r>
            <a:r>
              <a:rPr sz="10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very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important.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It is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proportionate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size.</a:t>
            </a:r>
            <a:endParaRPr sz="1000">
              <a:latin typeface="Century Gothic"/>
              <a:cs typeface="Century Gothic"/>
            </a:endParaRPr>
          </a:p>
          <a:p>
            <a:pPr marL="330200" marR="5080" indent="-317500">
              <a:lnSpc>
                <a:spcPct val="100000"/>
              </a:lnSpc>
              <a:spcBef>
                <a:spcPts val="200"/>
              </a:spcBef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Inflating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could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dangerous.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Give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yourself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much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distance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possible from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tire.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Make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sure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bead is positioned properly.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Wear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protective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glasses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goggles.</a:t>
            </a:r>
            <a:r>
              <a:rPr sz="1000" spc="2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Safety first.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789" y="2817117"/>
            <a:ext cx="153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INSTALLATION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400" y="4588507"/>
            <a:ext cx="4123054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-	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Position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wheel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horizontally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flat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surface,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outside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facing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up.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-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-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-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-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400" y="4842507"/>
            <a:ext cx="42799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Deflate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entirely.</a:t>
            </a:r>
            <a:endParaRPr sz="1000">
              <a:latin typeface="Century Gothic"/>
              <a:cs typeface="Century Gothic"/>
            </a:endParaRPr>
          </a:p>
          <a:p>
            <a:pPr marL="330200" marR="431165">
              <a:lnSpc>
                <a:spcPct val="166700"/>
              </a:lnSpc>
            </a:pP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sure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threads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free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debris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oil. </a:t>
            </a:r>
            <a:r>
              <a:rPr sz="1000" spc="-2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Wipe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inner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surface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clean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cloth.</a:t>
            </a:r>
            <a:endParaRPr sz="1000">
              <a:latin typeface="Century Gothic"/>
              <a:cs typeface="Century Gothic"/>
            </a:endParaRPr>
          </a:p>
          <a:p>
            <a:pPr marL="329565" marR="98425">
              <a:lnSpc>
                <a:spcPct val="100000"/>
              </a:lnSpc>
              <a:spcBef>
                <a:spcPts val="800"/>
              </a:spcBef>
            </a:pP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Position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so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it’s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sidewall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tire. </a:t>
            </a:r>
            <a:r>
              <a:rPr sz="1000" spc="-2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(ring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lip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outside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wheel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).</a:t>
            </a:r>
            <a:endParaRPr sz="1000">
              <a:latin typeface="Century Gothic"/>
              <a:cs typeface="Century Gothic"/>
            </a:endParaRPr>
          </a:p>
          <a:p>
            <a:pPr marL="113664" indent="-101600">
              <a:lnSpc>
                <a:spcPct val="100000"/>
              </a:lnSpc>
              <a:spcBef>
                <a:spcPts val="800"/>
              </a:spcBef>
              <a:buAutoNum type="arabicPlain" startAt="6"/>
              <a:tabLst>
                <a:tab pos="114300" algn="l"/>
                <a:tab pos="329565" algn="l"/>
              </a:tabLst>
            </a:pP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-	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Proceed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vacuum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instruction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(Sold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instruction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sheet)</a:t>
            </a:r>
            <a:endParaRPr sz="1000">
              <a:latin typeface="Century Gothic"/>
              <a:cs typeface="Century Gothic"/>
            </a:endParaRPr>
          </a:p>
          <a:p>
            <a:pPr marL="114300" marR="5080" indent="-114300" algn="just">
              <a:lnSpc>
                <a:spcPct val="100000"/>
              </a:lnSpc>
              <a:spcBef>
                <a:spcPts val="800"/>
              </a:spcBef>
              <a:buAutoNum type="arabicPlain" startAt="6"/>
              <a:tabLst>
                <a:tab pos="114300" algn="l"/>
              </a:tabLst>
            </a:pP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-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has reached the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last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stage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of air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removal, press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D.T.S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ring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evenly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until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the outer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lip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comes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contact with the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all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points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perimeter.</a:t>
            </a:r>
            <a:endParaRPr sz="1000">
              <a:latin typeface="Century Gothic"/>
              <a:cs typeface="Century Gothic"/>
            </a:endParaRPr>
          </a:p>
          <a:p>
            <a:pPr marL="114300" marR="56515" indent="-114300" algn="just">
              <a:lnSpc>
                <a:spcPct val="100000"/>
              </a:lnSpc>
              <a:spcBef>
                <a:spcPts val="800"/>
              </a:spcBef>
              <a:buAutoNum type="arabicPlain" startAt="6"/>
              <a:tabLst>
                <a:tab pos="114300" algn="l"/>
              </a:tabLst>
            </a:pP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-</a:t>
            </a:r>
            <a:r>
              <a:rPr sz="1000" spc="2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Inflate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 to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manufacturer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max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pressure. Use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tire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cage.</a:t>
            </a:r>
            <a:r>
              <a:rPr sz="1000" spc="2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Improper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pressure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may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cause vibration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while skidding.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400" y="7230107"/>
            <a:ext cx="4369435" cy="47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NOTE: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Depending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type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&amp;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weight,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pressure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could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as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low as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30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PSI.</a:t>
            </a:r>
            <a:endParaRPr sz="1000">
              <a:latin typeface="Century Gothic"/>
              <a:cs typeface="Century Gothic"/>
            </a:endParaRPr>
          </a:p>
          <a:p>
            <a:pPr marL="2701290">
              <a:lnSpc>
                <a:spcPct val="100000"/>
              </a:lnSpc>
              <a:spcBef>
                <a:spcPts val="400"/>
              </a:spcBef>
            </a:pPr>
            <a:r>
              <a:rPr sz="600" spc="-15" dirty="0">
                <a:solidFill>
                  <a:srgbClr val="231F20"/>
                </a:solidFill>
                <a:latin typeface="Century Gothic"/>
                <a:cs typeface="Century Gothic"/>
              </a:rPr>
              <a:t>***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Please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refer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chart</a:t>
            </a: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correct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size </a:t>
            </a:r>
            <a:r>
              <a:rPr sz="600" spc="-1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endParaRPr sz="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5448" y="3129286"/>
            <a:ext cx="1765935" cy="1477645"/>
            <a:chOff x="2035448" y="3129286"/>
            <a:chExt cx="1765935" cy="1477645"/>
          </a:xfrm>
        </p:grpSpPr>
        <p:sp>
          <p:nvSpPr>
            <p:cNvPr id="11" name="object 11"/>
            <p:cNvSpPr/>
            <p:nvPr/>
          </p:nvSpPr>
          <p:spPr>
            <a:xfrm>
              <a:off x="2054504" y="3148329"/>
              <a:ext cx="1746885" cy="1458595"/>
            </a:xfrm>
            <a:custGeom>
              <a:avLst/>
              <a:gdLst/>
              <a:ahLst/>
              <a:cxnLst/>
              <a:rect l="l" t="t" r="r" b="b"/>
              <a:pathLst>
                <a:path w="1746885" h="1458595">
                  <a:moveTo>
                    <a:pt x="1746504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1746504" y="1458468"/>
                  </a:lnTo>
                  <a:lnTo>
                    <a:pt x="174650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9928" y="3133756"/>
              <a:ext cx="1598062" cy="13125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39924" y="3133763"/>
              <a:ext cx="1598295" cy="1313180"/>
            </a:xfrm>
            <a:custGeom>
              <a:avLst/>
              <a:gdLst/>
              <a:ahLst/>
              <a:cxnLst/>
              <a:rect l="l" t="t" r="r" b="b"/>
              <a:pathLst>
                <a:path w="1598295" h="1313179">
                  <a:moveTo>
                    <a:pt x="0" y="1312557"/>
                  </a:moveTo>
                  <a:lnTo>
                    <a:pt x="1598053" y="1312557"/>
                  </a:lnTo>
                  <a:lnTo>
                    <a:pt x="1598053" y="0"/>
                  </a:lnTo>
                  <a:lnTo>
                    <a:pt x="0" y="0"/>
                  </a:lnTo>
                  <a:lnTo>
                    <a:pt x="0" y="1312557"/>
                  </a:lnTo>
                  <a:close/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5" name="object 1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8" name="object 1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27" name="object 2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0" name="object 3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1187" cy="79982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221" y="7732941"/>
            <a:ext cx="121043" cy="174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47987" y="76757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12691" y="7784272"/>
            <a:ext cx="895350" cy="130810"/>
            <a:chOff x="4012691" y="7784272"/>
            <a:chExt cx="895350" cy="130810"/>
          </a:xfrm>
        </p:grpSpPr>
        <p:sp>
          <p:nvSpPr>
            <p:cNvPr id="6" name="object 6"/>
            <p:cNvSpPr/>
            <p:nvPr/>
          </p:nvSpPr>
          <p:spPr>
            <a:xfrm>
              <a:off x="4025391" y="7799501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58484" y="7799500"/>
              <a:ext cx="79375" cy="100965"/>
            </a:xfrm>
            <a:custGeom>
              <a:avLst/>
              <a:gdLst/>
              <a:ahLst/>
              <a:cxnLst/>
              <a:rect l="l" t="t" r="r" b="b"/>
              <a:pathLst>
                <a:path w="79375" h="100965">
                  <a:moveTo>
                    <a:pt x="10363" y="100342"/>
                  </a:moveTo>
                  <a:lnTo>
                    <a:pt x="10363" y="24358"/>
                  </a:lnTo>
                  <a:lnTo>
                    <a:pt x="76593" y="100342"/>
                  </a:lnTo>
                  <a:lnTo>
                    <a:pt x="78854" y="100342"/>
                  </a:lnTo>
                  <a:lnTo>
                    <a:pt x="78854" y="0"/>
                  </a:lnTo>
                  <a:lnTo>
                    <a:pt x="68960" y="0"/>
                  </a:lnTo>
                  <a:lnTo>
                    <a:pt x="68960" y="76923"/>
                  </a:lnTo>
                  <a:lnTo>
                    <a:pt x="2171" y="0"/>
                  </a:lnTo>
                  <a:lnTo>
                    <a:pt x="0" y="0"/>
                  </a:lnTo>
                  <a:lnTo>
                    <a:pt x="0" y="100342"/>
                  </a:lnTo>
                  <a:lnTo>
                    <a:pt x="10363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1379" y="7796982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1368" y="7799508"/>
              <a:ext cx="55244" cy="100330"/>
            </a:xfrm>
            <a:custGeom>
              <a:avLst/>
              <a:gdLst/>
              <a:ahLst/>
              <a:cxnLst/>
              <a:rect l="l" t="t" r="r" b="b"/>
              <a:pathLst>
                <a:path w="55245" h="100329">
                  <a:moveTo>
                    <a:pt x="22377" y="9817"/>
                  </a:moveTo>
                  <a:lnTo>
                    <a:pt x="22377" y="100329"/>
                  </a:lnTo>
                  <a:lnTo>
                    <a:pt x="32613" y="100329"/>
                  </a:lnTo>
                  <a:lnTo>
                    <a:pt x="32613" y="9817"/>
                  </a:lnTo>
                  <a:lnTo>
                    <a:pt x="54978" y="9817"/>
                  </a:lnTo>
                  <a:lnTo>
                    <a:pt x="54978" y="0"/>
                  </a:lnTo>
                  <a:lnTo>
                    <a:pt x="0" y="0"/>
                  </a:lnTo>
                  <a:lnTo>
                    <a:pt x="0" y="9817"/>
                  </a:lnTo>
                  <a:lnTo>
                    <a:pt x="22377" y="981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0619" y="7799501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4" h="100965">
                  <a:moveTo>
                    <a:pt x="47409" y="0"/>
                  </a:moveTo>
                  <a:lnTo>
                    <a:pt x="0" y="100342"/>
                  </a:lnTo>
                  <a:lnTo>
                    <a:pt x="11188" y="100342"/>
                  </a:lnTo>
                  <a:lnTo>
                    <a:pt x="26822" y="67322"/>
                  </a:lnTo>
                  <a:lnTo>
                    <a:pt x="70040" y="67322"/>
                  </a:lnTo>
                  <a:lnTo>
                    <a:pt x="85826" y="100342"/>
                  </a:lnTo>
                  <a:lnTo>
                    <a:pt x="96659" y="100342"/>
                  </a:lnTo>
                  <a:lnTo>
                    <a:pt x="49860" y="0"/>
                  </a:lnTo>
                  <a:lnTo>
                    <a:pt x="47409" y="0"/>
                  </a:lnTo>
                  <a:close/>
                </a:path>
                <a:path w="97154" h="100965">
                  <a:moveTo>
                    <a:pt x="65709" y="57645"/>
                  </a:moveTo>
                  <a:lnTo>
                    <a:pt x="31407" y="57645"/>
                  </a:lnTo>
                  <a:lnTo>
                    <a:pt x="48602" y="21323"/>
                  </a:lnTo>
                  <a:lnTo>
                    <a:pt x="65709" y="576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2830" y="7799500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7360" y="7799500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3021" y="7799501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4" h="100965">
                  <a:moveTo>
                    <a:pt x="47409" y="0"/>
                  </a:moveTo>
                  <a:lnTo>
                    <a:pt x="0" y="100342"/>
                  </a:lnTo>
                  <a:lnTo>
                    <a:pt x="11188" y="100342"/>
                  </a:lnTo>
                  <a:lnTo>
                    <a:pt x="26822" y="67322"/>
                  </a:lnTo>
                  <a:lnTo>
                    <a:pt x="70040" y="67322"/>
                  </a:lnTo>
                  <a:lnTo>
                    <a:pt x="85826" y="100342"/>
                  </a:lnTo>
                  <a:lnTo>
                    <a:pt x="96659" y="100342"/>
                  </a:lnTo>
                  <a:lnTo>
                    <a:pt x="49860" y="0"/>
                  </a:lnTo>
                  <a:lnTo>
                    <a:pt x="47409" y="0"/>
                  </a:lnTo>
                  <a:close/>
                </a:path>
                <a:path w="97154" h="100965">
                  <a:moveTo>
                    <a:pt x="65709" y="57645"/>
                  </a:moveTo>
                  <a:lnTo>
                    <a:pt x="31407" y="57645"/>
                  </a:lnTo>
                  <a:lnTo>
                    <a:pt x="48602" y="21323"/>
                  </a:lnTo>
                  <a:lnTo>
                    <a:pt x="65709" y="576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93946" y="7799508"/>
              <a:ext cx="55244" cy="100330"/>
            </a:xfrm>
            <a:custGeom>
              <a:avLst/>
              <a:gdLst/>
              <a:ahLst/>
              <a:cxnLst/>
              <a:rect l="l" t="t" r="r" b="b"/>
              <a:pathLst>
                <a:path w="55245" h="100329">
                  <a:moveTo>
                    <a:pt x="22377" y="9817"/>
                  </a:moveTo>
                  <a:lnTo>
                    <a:pt x="22377" y="100329"/>
                  </a:lnTo>
                  <a:lnTo>
                    <a:pt x="32613" y="100329"/>
                  </a:lnTo>
                  <a:lnTo>
                    <a:pt x="32613" y="9817"/>
                  </a:lnTo>
                  <a:lnTo>
                    <a:pt x="54978" y="9817"/>
                  </a:lnTo>
                  <a:lnTo>
                    <a:pt x="54978" y="0"/>
                  </a:lnTo>
                  <a:lnTo>
                    <a:pt x="0" y="0"/>
                  </a:lnTo>
                  <a:lnTo>
                    <a:pt x="0" y="9817"/>
                  </a:lnTo>
                  <a:lnTo>
                    <a:pt x="22377" y="981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61954" y="7799501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90539" y="7796972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09">
                  <a:moveTo>
                    <a:pt x="26073" y="6997"/>
                  </a:moveTo>
                  <a:lnTo>
                    <a:pt x="1751" y="39211"/>
                  </a:lnTo>
                  <a:lnTo>
                    <a:pt x="0" y="53149"/>
                  </a:lnTo>
                  <a:lnTo>
                    <a:pt x="959" y="63590"/>
                  </a:lnTo>
                  <a:lnTo>
                    <a:pt x="23467" y="96803"/>
                  </a:lnTo>
                  <a:lnTo>
                    <a:pt x="53035" y="105397"/>
                  </a:lnTo>
                  <a:lnTo>
                    <a:pt x="63636" y="104437"/>
                  </a:lnTo>
                  <a:lnTo>
                    <a:pt x="97112" y="81956"/>
                  </a:lnTo>
                  <a:lnTo>
                    <a:pt x="105727" y="52666"/>
                  </a:lnTo>
                  <a:lnTo>
                    <a:pt x="104767" y="41989"/>
                  </a:lnTo>
                  <a:lnTo>
                    <a:pt x="82229" y="8561"/>
                  </a:lnTo>
                  <a:lnTo>
                    <a:pt x="52222" y="0"/>
                  </a:lnTo>
                  <a:lnTo>
                    <a:pt x="45309" y="437"/>
                  </a:lnTo>
                  <a:lnTo>
                    <a:pt x="38647" y="1751"/>
                  </a:lnTo>
                  <a:lnTo>
                    <a:pt x="32235" y="3937"/>
                  </a:lnTo>
                  <a:lnTo>
                    <a:pt x="26073" y="6997"/>
                  </a:lnTo>
                  <a:close/>
                </a:path>
                <a:path w="106045" h="105409">
                  <a:moveTo>
                    <a:pt x="74117" y="15557"/>
                  </a:moveTo>
                  <a:lnTo>
                    <a:pt x="80848" y="19431"/>
                  </a:lnTo>
                  <a:lnTo>
                    <a:pt x="86080" y="24587"/>
                  </a:lnTo>
                  <a:lnTo>
                    <a:pt x="89788" y="31026"/>
                  </a:lnTo>
                  <a:lnTo>
                    <a:pt x="93510" y="37465"/>
                  </a:lnTo>
                  <a:lnTo>
                    <a:pt x="95364" y="44665"/>
                  </a:lnTo>
                  <a:lnTo>
                    <a:pt x="95364" y="52628"/>
                  </a:lnTo>
                  <a:lnTo>
                    <a:pt x="95364" y="60642"/>
                  </a:lnTo>
                  <a:lnTo>
                    <a:pt x="93510" y="67919"/>
                  </a:lnTo>
                  <a:lnTo>
                    <a:pt x="89788" y="74472"/>
                  </a:lnTo>
                  <a:lnTo>
                    <a:pt x="86080" y="81026"/>
                  </a:lnTo>
                  <a:lnTo>
                    <a:pt x="80911" y="86194"/>
                  </a:lnTo>
                  <a:lnTo>
                    <a:pt x="74282" y="89979"/>
                  </a:lnTo>
                  <a:lnTo>
                    <a:pt x="67652" y="93751"/>
                  </a:lnTo>
                  <a:lnTo>
                    <a:pt x="60451" y="95643"/>
                  </a:lnTo>
                  <a:lnTo>
                    <a:pt x="52654" y="95643"/>
                  </a:lnTo>
                  <a:lnTo>
                    <a:pt x="17344" y="76809"/>
                  </a:lnTo>
                  <a:lnTo>
                    <a:pt x="10363" y="53111"/>
                  </a:lnTo>
                  <a:lnTo>
                    <a:pt x="10363" y="45059"/>
                  </a:lnTo>
                  <a:lnTo>
                    <a:pt x="38201" y="11696"/>
                  </a:lnTo>
                  <a:lnTo>
                    <a:pt x="45237" y="9766"/>
                  </a:lnTo>
                  <a:lnTo>
                    <a:pt x="52654" y="9766"/>
                  </a:lnTo>
                  <a:lnTo>
                    <a:pt x="60223" y="9766"/>
                  </a:lnTo>
                  <a:lnTo>
                    <a:pt x="67373" y="11696"/>
                  </a:lnTo>
                  <a:lnTo>
                    <a:pt x="74117" y="1555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16465" y="7799500"/>
              <a:ext cx="79375" cy="100965"/>
            </a:xfrm>
            <a:custGeom>
              <a:avLst/>
              <a:gdLst/>
              <a:ahLst/>
              <a:cxnLst/>
              <a:rect l="l" t="t" r="r" b="b"/>
              <a:pathLst>
                <a:path w="79375" h="100965">
                  <a:moveTo>
                    <a:pt x="10363" y="100342"/>
                  </a:moveTo>
                  <a:lnTo>
                    <a:pt x="10363" y="24358"/>
                  </a:lnTo>
                  <a:lnTo>
                    <a:pt x="76593" y="100342"/>
                  </a:lnTo>
                  <a:lnTo>
                    <a:pt x="78854" y="100342"/>
                  </a:lnTo>
                  <a:lnTo>
                    <a:pt x="78854" y="0"/>
                  </a:lnTo>
                  <a:lnTo>
                    <a:pt x="68960" y="0"/>
                  </a:lnTo>
                  <a:lnTo>
                    <a:pt x="68960" y="76923"/>
                  </a:lnTo>
                  <a:lnTo>
                    <a:pt x="2171" y="0"/>
                  </a:lnTo>
                  <a:lnTo>
                    <a:pt x="0" y="0"/>
                  </a:lnTo>
                  <a:lnTo>
                    <a:pt x="0" y="100342"/>
                  </a:lnTo>
                  <a:lnTo>
                    <a:pt x="10363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01918" y="7747443"/>
            <a:ext cx="9188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INSTALLATION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656" y="648017"/>
            <a:ext cx="4723638" cy="678484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1906" y="3599535"/>
            <a:ext cx="915035" cy="436245"/>
            <a:chOff x="1621906" y="3599535"/>
            <a:chExt cx="915035" cy="436245"/>
          </a:xfrm>
        </p:grpSpPr>
        <p:sp>
          <p:nvSpPr>
            <p:cNvPr id="3" name="object 3"/>
            <p:cNvSpPr/>
            <p:nvPr/>
          </p:nvSpPr>
          <p:spPr>
            <a:xfrm>
              <a:off x="1634606" y="3612235"/>
              <a:ext cx="235585" cy="410845"/>
            </a:xfrm>
            <a:custGeom>
              <a:avLst/>
              <a:gdLst/>
              <a:ahLst/>
              <a:cxnLst/>
              <a:rect l="l" t="t" r="r" b="b"/>
              <a:pathLst>
                <a:path w="235585" h="410845">
                  <a:moveTo>
                    <a:pt x="0" y="410489"/>
                  </a:moveTo>
                  <a:lnTo>
                    <a:pt x="233565" y="410489"/>
                  </a:lnTo>
                  <a:lnTo>
                    <a:pt x="233565" y="370306"/>
                  </a:lnTo>
                  <a:lnTo>
                    <a:pt x="41021" y="370306"/>
                  </a:lnTo>
                  <a:lnTo>
                    <a:pt x="41021" y="209016"/>
                  </a:lnTo>
                  <a:lnTo>
                    <a:pt x="233565" y="209016"/>
                  </a:lnTo>
                  <a:lnTo>
                    <a:pt x="233565" y="168833"/>
                  </a:lnTo>
                  <a:lnTo>
                    <a:pt x="41021" y="168833"/>
                  </a:lnTo>
                  <a:lnTo>
                    <a:pt x="41021" y="40182"/>
                  </a:lnTo>
                  <a:lnTo>
                    <a:pt x="235242" y="40182"/>
                  </a:lnTo>
                  <a:lnTo>
                    <a:pt x="23524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0171" y="3612238"/>
              <a:ext cx="309880" cy="410845"/>
            </a:xfrm>
            <a:custGeom>
              <a:avLst/>
              <a:gdLst/>
              <a:ahLst/>
              <a:cxnLst/>
              <a:rect l="l" t="t" r="r" b="b"/>
              <a:pathLst>
                <a:path w="309880" h="410845">
                  <a:moveTo>
                    <a:pt x="131127" y="198602"/>
                  </a:moveTo>
                  <a:lnTo>
                    <a:pt x="0" y="410489"/>
                  </a:lnTo>
                  <a:lnTo>
                    <a:pt x="47993" y="410489"/>
                  </a:lnTo>
                  <a:lnTo>
                    <a:pt x="154914" y="237261"/>
                  </a:lnTo>
                  <a:lnTo>
                    <a:pt x="261505" y="410489"/>
                  </a:lnTo>
                  <a:lnTo>
                    <a:pt x="309473" y="410489"/>
                  </a:lnTo>
                  <a:lnTo>
                    <a:pt x="178942" y="198335"/>
                  </a:lnTo>
                  <a:lnTo>
                    <a:pt x="301370" y="0"/>
                  </a:lnTo>
                  <a:lnTo>
                    <a:pt x="254038" y="0"/>
                  </a:lnTo>
                  <a:lnTo>
                    <a:pt x="155181" y="159727"/>
                  </a:lnTo>
                  <a:lnTo>
                    <a:pt x="56908" y="0"/>
                  </a:lnTo>
                  <a:lnTo>
                    <a:pt x="8928" y="0"/>
                  </a:lnTo>
                  <a:lnTo>
                    <a:pt x="131127" y="19860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8984" y="3612235"/>
              <a:ext cx="235585" cy="410845"/>
            </a:xfrm>
            <a:custGeom>
              <a:avLst/>
              <a:gdLst/>
              <a:ahLst/>
              <a:cxnLst/>
              <a:rect l="l" t="t" r="r" b="b"/>
              <a:pathLst>
                <a:path w="235585" h="410845">
                  <a:moveTo>
                    <a:pt x="0" y="410489"/>
                  </a:moveTo>
                  <a:lnTo>
                    <a:pt x="233565" y="410489"/>
                  </a:lnTo>
                  <a:lnTo>
                    <a:pt x="233565" y="370306"/>
                  </a:lnTo>
                  <a:lnTo>
                    <a:pt x="41021" y="370306"/>
                  </a:lnTo>
                  <a:lnTo>
                    <a:pt x="41021" y="209016"/>
                  </a:lnTo>
                  <a:lnTo>
                    <a:pt x="233565" y="209016"/>
                  </a:lnTo>
                  <a:lnTo>
                    <a:pt x="233565" y="168833"/>
                  </a:lnTo>
                  <a:lnTo>
                    <a:pt x="41021" y="168833"/>
                  </a:lnTo>
                  <a:lnTo>
                    <a:pt x="41021" y="40182"/>
                  </a:lnTo>
                  <a:lnTo>
                    <a:pt x="235242" y="40182"/>
                  </a:lnTo>
                  <a:lnTo>
                    <a:pt x="23524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84637" y="3589210"/>
            <a:ext cx="752475" cy="456565"/>
            <a:chOff x="2584637" y="3589210"/>
            <a:chExt cx="752475" cy="456565"/>
          </a:xfrm>
        </p:grpSpPr>
        <p:sp>
          <p:nvSpPr>
            <p:cNvPr id="7" name="object 7"/>
            <p:cNvSpPr/>
            <p:nvPr/>
          </p:nvSpPr>
          <p:spPr>
            <a:xfrm>
              <a:off x="2597337" y="3612235"/>
              <a:ext cx="262890" cy="410845"/>
            </a:xfrm>
            <a:custGeom>
              <a:avLst/>
              <a:gdLst/>
              <a:ahLst/>
              <a:cxnLst/>
              <a:rect l="l" t="t" r="r" b="b"/>
              <a:pathLst>
                <a:path w="262889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219900"/>
                  </a:lnTo>
                  <a:lnTo>
                    <a:pt x="64211" y="219900"/>
                  </a:lnTo>
                  <a:lnTo>
                    <a:pt x="211836" y="410489"/>
                  </a:lnTo>
                  <a:lnTo>
                    <a:pt x="262585" y="410489"/>
                  </a:lnTo>
                  <a:lnTo>
                    <a:pt x="114973" y="219900"/>
                  </a:lnTo>
                  <a:lnTo>
                    <a:pt x="139390" y="218964"/>
                  </a:lnTo>
                  <a:lnTo>
                    <a:pt x="179852" y="212329"/>
                  </a:lnTo>
                  <a:lnTo>
                    <a:pt x="221813" y="190525"/>
                  </a:lnTo>
                  <a:lnTo>
                    <a:pt x="247857" y="154990"/>
                  </a:lnTo>
                  <a:lnTo>
                    <a:pt x="256730" y="109258"/>
                  </a:lnTo>
                  <a:lnTo>
                    <a:pt x="255299" y="89929"/>
                  </a:lnTo>
                  <a:lnTo>
                    <a:pt x="233845" y="41490"/>
                  </a:lnTo>
                  <a:lnTo>
                    <a:pt x="191832" y="10981"/>
                  </a:lnTo>
                  <a:lnTo>
                    <a:pt x="139106" y="1398"/>
                  </a:lnTo>
                  <a:lnTo>
                    <a:pt x="8176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5658" y="3639718"/>
              <a:ext cx="198691" cy="1654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22993" y="3601910"/>
              <a:ext cx="401320" cy="431165"/>
            </a:xfrm>
            <a:custGeom>
              <a:avLst/>
              <a:gdLst/>
              <a:ahLst/>
              <a:cxnLst/>
              <a:rect l="l" t="t" r="r" b="b"/>
              <a:pathLst>
                <a:path w="401320" h="431164">
                  <a:moveTo>
                    <a:pt x="325374" y="22745"/>
                  </a:moveTo>
                  <a:lnTo>
                    <a:pt x="301513" y="12794"/>
                  </a:lnTo>
                  <a:lnTo>
                    <a:pt x="276259" y="5686"/>
                  </a:lnTo>
                  <a:lnTo>
                    <a:pt x="249610" y="1421"/>
                  </a:lnTo>
                  <a:lnTo>
                    <a:pt x="221564" y="0"/>
                  </a:lnTo>
                  <a:lnTo>
                    <a:pt x="175984" y="3845"/>
                  </a:lnTo>
                  <a:lnTo>
                    <a:pt x="134399" y="15382"/>
                  </a:lnTo>
                  <a:lnTo>
                    <a:pt x="96807" y="34611"/>
                  </a:lnTo>
                  <a:lnTo>
                    <a:pt x="63207" y="61531"/>
                  </a:lnTo>
                  <a:lnTo>
                    <a:pt x="35554" y="94085"/>
                  </a:lnTo>
                  <a:lnTo>
                    <a:pt x="15801" y="130214"/>
                  </a:lnTo>
                  <a:lnTo>
                    <a:pt x="3950" y="169918"/>
                  </a:lnTo>
                  <a:lnTo>
                    <a:pt x="0" y="213194"/>
                  </a:lnTo>
                  <a:lnTo>
                    <a:pt x="3260" y="254466"/>
                  </a:lnTo>
                  <a:lnTo>
                    <a:pt x="13042" y="292595"/>
                  </a:lnTo>
                  <a:lnTo>
                    <a:pt x="29350" y="327580"/>
                  </a:lnTo>
                  <a:lnTo>
                    <a:pt x="52184" y="359422"/>
                  </a:lnTo>
                  <a:lnTo>
                    <a:pt x="86138" y="390800"/>
                  </a:lnTo>
                  <a:lnTo>
                    <a:pt x="125780" y="413211"/>
                  </a:lnTo>
                  <a:lnTo>
                    <a:pt x="171109" y="426657"/>
                  </a:lnTo>
                  <a:lnTo>
                    <a:pt x="222123" y="431139"/>
                  </a:lnTo>
                  <a:lnTo>
                    <a:pt x="249776" y="429805"/>
                  </a:lnTo>
                  <a:lnTo>
                    <a:pt x="301050" y="419132"/>
                  </a:lnTo>
                  <a:lnTo>
                    <a:pt x="346678" y="398008"/>
                  </a:lnTo>
                  <a:lnTo>
                    <a:pt x="384979" y="367803"/>
                  </a:lnTo>
                  <a:lnTo>
                    <a:pt x="401281" y="349377"/>
                  </a:lnTo>
                  <a:lnTo>
                    <a:pt x="368909" y="324815"/>
                  </a:lnTo>
                  <a:lnTo>
                    <a:pt x="338124" y="354366"/>
                  </a:lnTo>
                  <a:lnTo>
                    <a:pt x="303817" y="375472"/>
                  </a:lnTo>
                  <a:lnTo>
                    <a:pt x="265987" y="388133"/>
                  </a:lnTo>
                  <a:lnTo>
                    <a:pt x="224637" y="392353"/>
                  </a:lnTo>
                  <a:lnTo>
                    <a:pt x="187108" y="389213"/>
                  </a:lnTo>
                  <a:lnTo>
                    <a:pt x="122162" y="364096"/>
                  </a:lnTo>
                  <a:lnTo>
                    <a:pt x="72215" y="315457"/>
                  </a:lnTo>
                  <a:lnTo>
                    <a:pt x="46473" y="252810"/>
                  </a:lnTo>
                  <a:lnTo>
                    <a:pt x="43256" y="216827"/>
                  </a:lnTo>
                  <a:lnTo>
                    <a:pt x="44694" y="192612"/>
                  </a:lnTo>
                  <a:lnTo>
                    <a:pt x="56200" y="147893"/>
                  </a:lnTo>
                  <a:lnTo>
                    <a:pt x="78960" y="108519"/>
                  </a:lnTo>
                  <a:lnTo>
                    <a:pt x="111402" y="76848"/>
                  </a:lnTo>
                  <a:lnTo>
                    <a:pt x="152533" y="53728"/>
                  </a:lnTo>
                  <a:lnTo>
                    <a:pt x="198020" y="41936"/>
                  </a:lnTo>
                  <a:lnTo>
                    <a:pt x="222123" y="40462"/>
                  </a:lnTo>
                  <a:lnTo>
                    <a:pt x="244122" y="41588"/>
                  </a:lnTo>
                  <a:lnTo>
                    <a:pt x="285355" y="50593"/>
                  </a:lnTo>
                  <a:lnTo>
                    <a:pt x="322677" y="68519"/>
                  </a:lnTo>
                  <a:lnTo>
                    <a:pt x="354838" y="94955"/>
                  </a:lnTo>
                  <a:lnTo>
                    <a:pt x="368909" y="111340"/>
                  </a:lnTo>
                  <a:lnTo>
                    <a:pt x="401281" y="86512"/>
                  </a:lnTo>
                  <a:lnTo>
                    <a:pt x="385442" y="67140"/>
                  </a:lnTo>
                  <a:lnTo>
                    <a:pt x="367509" y="50057"/>
                  </a:lnTo>
                  <a:lnTo>
                    <a:pt x="347485" y="35259"/>
                  </a:lnTo>
                  <a:lnTo>
                    <a:pt x="325374" y="227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388029" y="3589209"/>
            <a:ext cx="358775" cy="456565"/>
            <a:chOff x="3388029" y="3589209"/>
            <a:chExt cx="358775" cy="456565"/>
          </a:xfrm>
        </p:grpSpPr>
        <p:sp>
          <p:nvSpPr>
            <p:cNvPr id="11" name="object 11"/>
            <p:cNvSpPr/>
            <p:nvPr/>
          </p:nvSpPr>
          <p:spPr>
            <a:xfrm>
              <a:off x="3400729" y="3612235"/>
              <a:ext cx="41275" cy="410845"/>
            </a:xfrm>
            <a:custGeom>
              <a:avLst/>
              <a:gdLst/>
              <a:ahLst/>
              <a:cxnLst/>
              <a:rect l="l" t="t" r="r" b="b"/>
              <a:pathLst>
                <a:path w="41275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3369" y="360190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0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8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29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2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08005" y="3589209"/>
            <a:ext cx="529590" cy="456565"/>
            <a:chOff x="3808005" y="3589209"/>
            <a:chExt cx="529590" cy="456565"/>
          </a:xfrm>
        </p:grpSpPr>
        <p:sp>
          <p:nvSpPr>
            <p:cNvPr id="14" name="object 14"/>
            <p:cNvSpPr/>
            <p:nvPr/>
          </p:nvSpPr>
          <p:spPr>
            <a:xfrm>
              <a:off x="3820705" y="3612235"/>
              <a:ext cx="235585" cy="410845"/>
            </a:xfrm>
            <a:custGeom>
              <a:avLst/>
              <a:gdLst/>
              <a:ahLst/>
              <a:cxnLst/>
              <a:rect l="l" t="t" r="r" b="b"/>
              <a:pathLst>
                <a:path w="235585" h="410845">
                  <a:moveTo>
                    <a:pt x="0" y="410489"/>
                  </a:moveTo>
                  <a:lnTo>
                    <a:pt x="233565" y="410489"/>
                  </a:lnTo>
                  <a:lnTo>
                    <a:pt x="233565" y="370306"/>
                  </a:lnTo>
                  <a:lnTo>
                    <a:pt x="41021" y="370306"/>
                  </a:lnTo>
                  <a:lnTo>
                    <a:pt x="41021" y="209016"/>
                  </a:lnTo>
                  <a:lnTo>
                    <a:pt x="233565" y="209016"/>
                  </a:lnTo>
                  <a:lnTo>
                    <a:pt x="233565" y="168833"/>
                  </a:lnTo>
                  <a:lnTo>
                    <a:pt x="41021" y="168833"/>
                  </a:lnTo>
                  <a:lnTo>
                    <a:pt x="41021" y="40182"/>
                  </a:lnTo>
                  <a:lnTo>
                    <a:pt x="235242" y="40182"/>
                  </a:lnTo>
                  <a:lnTo>
                    <a:pt x="23524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84403" y="360190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0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8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29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2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71677" y="3438525"/>
            <a:ext cx="28022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EXERCISES</a:t>
            </a: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1644" y="7723488"/>
            <a:ext cx="122529" cy="17402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65191" y="766633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776" y="7735676"/>
            <a:ext cx="191091" cy="171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65700" y="7678526"/>
            <a:ext cx="229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7862" y="7787006"/>
            <a:ext cx="683260" cy="130810"/>
            <a:chOff x="41078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1205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79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05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58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54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22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49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49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93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955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3304" y="580910"/>
            <a:ext cx="4927600" cy="7052309"/>
            <a:chOff x="273304" y="580910"/>
            <a:chExt cx="4927600" cy="7052309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304" y="580910"/>
              <a:ext cx="4927600" cy="70517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06393" y="6297168"/>
              <a:ext cx="1558925" cy="594360"/>
            </a:xfrm>
            <a:custGeom>
              <a:avLst/>
              <a:gdLst/>
              <a:ahLst/>
              <a:cxnLst/>
              <a:rect l="l" t="t" r="r" b="b"/>
              <a:pathLst>
                <a:path w="1558925" h="594359">
                  <a:moveTo>
                    <a:pt x="155879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1558798" y="594359"/>
                  </a:lnTo>
                  <a:lnTo>
                    <a:pt x="155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68294" y="6216650"/>
            <a:ext cx="1579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40510" algn="l"/>
              </a:tabLst>
            </a:pPr>
            <a:r>
              <a:rPr sz="1650" baseline="-757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50" spc="-52" baseline="-75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aseline="-7575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u="sng" spc="-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(15)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8294" y="6366298"/>
            <a:ext cx="1579245" cy="4546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  <a:tabLst>
                <a:tab pos="1540510" algn="l"/>
              </a:tabLst>
            </a:pPr>
            <a:r>
              <a:rPr sz="1650" baseline="-757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650" spc="-75" baseline="-75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aseline="-7575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650" spc="-22" baseline="-75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(30)	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  <a:tabLst>
                <a:tab pos="15328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0519" y="6594347"/>
            <a:ext cx="155892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</a:t>
            </a:r>
            <a:endParaRPr sz="1000">
              <a:latin typeface="Arial"/>
              <a:cs typeface="Arial"/>
            </a:endParaRPr>
          </a:p>
          <a:p>
            <a:pPr marR="1049655">
              <a:lnSpc>
                <a:spcPct val="15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3411" y="691895"/>
            <a:ext cx="120713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N°1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80"/>
              </a:lnSpc>
            </a:pP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CIRCLE</a:t>
            </a:r>
            <a:r>
              <a:rPr sz="14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3" name="object 33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5" name="object 45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4476" y="7735674"/>
            <a:ext cx="226613" cy="1739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784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2462" y="7787006"/>
            <a:ext cx="683260" cy="130810"/>
            <a:chOff x="40824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0951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25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51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04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00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68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5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5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01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304" y="580910"/>
            <a:ext cx="4927600" cy="70517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06394" y="6297167"/>
            <a:ext cx="155892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  <a:tabLst>
                <a:tab pos="150241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  <a:p>
            <a:pPr marR="48260">
              <a:lnSpc>
                <a:spcPct val="113599"/>
              </a:lnSpc>
              <a:tabLst>
                <a:tab pos="14947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9803" y="6370828"/>
            <a:ext cx="1558925" cy="1262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R="795655">
              <a:lnSpc>
                <a:spcPct val="15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 Zone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2160" y="687331"/>
            <a:ext cx="142684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75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N°2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350" spc="-1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50" spc="-135" dirty="0">
                <a:solidFill>
                  <a:srgbClr val="231F20"/>
                </a:solidFill>
                <a:latin typeface="Calibri"/>
                <a:cs typeface="Calibri"/>
              </a:rPr>
              <a:t>TRAIGH</a:t>
            </a:r>
            <a:r>
              <a:rPr sz="1350" spc="-1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5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50" spc="-114" dirty="0">
                <a:solidFill>
                  <a:srgbClr val="231F20"/>
                </a:solidFill>
                <a:latin typeface="Calibri"/>
                <a:cs typeface="Calibri"/>
              </a:rPr>
              <a:t>LIN</a:t>
            </a:r>
            <a:r>
              <a:rPr sz="1350" spc="-12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5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50" spc="-135" dirty="0">
                <a:solidFill>
                  <a:srgbClr val="231F20"/>
                </a:solidFill>
                <a:latin typeface="Calibri"/>
                <a:cs typeface="Calibri"/>
              </a:rPr>
              <a:t>BRAKING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076" y="7735676"/>
            <a:ext cx="229194" cy="1739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30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2462" y="7787006"/>
            <a:ext cx="683260" cy="130810"/>
            <a:chOff x="40824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0951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25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51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04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00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68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5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5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01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852" y="580910"/>
            <a:ext cx="4861052" cy="70517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066288" y="6015482"/>
            <a:ext cx="155892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  <a:tabLst>
                <a:tab pos="150241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  <a:p>
            <a:pPr marR="48260">
              <a:lnSpc>
                <a:spcPct val="113599"/>
              </a:lnSpc>
              <a:tabLst>
                <a:tab pos="14947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1052" y="3962666"/>
            <a:ext cx="1558925" cy="1582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 Point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 Zone</a:t>
            </a:r>
            <a:endParaRPr sz="1000">
              <a:latin typeface="Arial"/>
              <a:cs typeface="Arial"/>
            </a:endParaRPr>
          </a:p>
          <a:p>
            <a:pPr marR="517525">
              <a:lnSpc>
                <a:spcPct val="135400"/>
              </a:lnSpc>
              <a:spcBef>
                <a:spcPts val="25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Trail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Zone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Path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Travel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Cone</a:t>
            </a:r>
            <a:endParaRPr sz="1000">
              <a:latin typeface="Arial"/>
              <a:cs typeface="Arial"/>
            </a:endParaRPr>
          </a:p>
          <a:p>
            <a:pPr marR="1049655">
              <a:lnSpc>
                <a:spcPct val="1375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9460" y="698252"/>
            <a:ext cx="142684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N°3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80"/>
              </a:lnSpc>
            </a:pP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TRAIL</a:t>
            </a:r>
            <a:r>
              <a:rPr sz="14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BRAKING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076" y="7735676"/>
            <a:ext cx="226319" cy="171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30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95162" y="7787006"/>
            <a:ext cx="683260" cy="130810"/>
            <a:chOff x="40951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1078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52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8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31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27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95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22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22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66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828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304" y="580910"/>
            <a:ext cx="4927600" cy="705178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06394" y="6297167"/>
            <a:ext cx="155892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9"/>
              </a:lnSpc>
              <a:tabLst>
                <a:tab pos="150241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  <a:p>
            <a:pPr marR="48260">
              <a:lnSpc>
                <a:spcPct val="113599"/>
              </a:lnSpc>
              <a:tabLst>
                <a:tab pos="14947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7855" y="6484620"/>
            <a:ext cx="1558925" cy="1262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Kick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  <a:p>
            <a:pPr marR="1049655">
              <a:lnSpc>
                <a:spcPct val="15000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2160" y="696471"/>
            <a:ext cx="142684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N°4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80"/>
              </a:lnSpc>
            </a:pP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SKID</a:t>
            </a:r>
            <a:r>
              <a:rPr sz="14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Calibri"/>
                <a:cs typeface="Calibri"/>
              </a:rPr>
              <a:t>PAD</a:t>
            </a:r>
            <a:r>
              <a:rPr sz="14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5597" y="2152017"/>
            <a:ext cx="243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APEX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1255" y="3743077"/>
            <a:ext cx="243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APEX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50197" y="5196967"/>
            <a:ext cx="2438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APEX</a:t>
            </a:r>
            <a:endParaRPr sz="7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3" name="object 33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5" name="object 45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076" y="7735676"/>
            <a:ext cx="225915" cy="1740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30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2462" y="7787006"/>
            <a:ext cx="683260" cy="130810"/>
            <a:chOff x="40824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0951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25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51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04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00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68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5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5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01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0550" y="615442"/>
            <a:ext cx="1168400" cy="36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N°5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80"/>
              </a:lnSpc>
            </a:pP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BRAKE</a:t>
            </a:r>
            <a:r>
              <a:rPr sz="14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4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Calibri"/>
                <a:cs typeface="Calibri"/>
              </a:rPr>
              <a:t>AVOID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40302" y="4776723"/>
            <a:ext cx="1355725" cy="1327785"/>
          </a:xfrm>
          <a:custGeom>
            <a:avLst/>
            <a:gdLst/>
            <a:ahLst/>
            <a:cxnLst/>
            <a:rect l="l" t="t" r="r" b="b"/>
            <a:pathLst>
              <a:path w="1355725" h="1327785">
                <a:moveTo>
                  <a:pt x="1355598" y="0"/>
                </a:moveTo>
                <a:lnTo>
                  <a:pt x="0" y="0"/>
                </a:lnTo>
                <a:lnTo>
                  <a:pt x="0" y="1327403"/>
                </a:lnTo>
                <a:lnTo>
                  <a:pt x="1355598" y="1327403"/>
                </a:lnTo>
                <a:lnTo>
                  <a:pt x="1355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26967" y="4659634"/>
            <a:ext cx="155956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 marR="282575">
              <a:lnSpc>
                <a:spcPct val="1458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 Point  Braking Zone</a:t>
            </a:r>
            <a:endParaRPr sz="1000">
              <a:latin typeface="Arial"/>
              <a:cs typeface="Arial"/>
            </a:endParaRPr>
          </a:p>
          <a:p>
            <a:pPr marL="513080" marR="5080">
              <a:lnSpc>
                <a:spcPct val="13750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Trail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Zone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</a:t>
            </a:r>
            <a:endParaRPr sz="1000">
              <a:latin typeface="Arial"/>
              <a:cs typeface="Arial"/>
            </a:endParaRPr>
          </a:p>
          <a:p>
            <a:pPr marL="513080" marR="536575">
              <a:lnSpc>
                <a:spcPct val="1375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Arial"/>
              <a:cs typeface="Arial"/>
            </a:endParaRPr>
          </a:p>
          <a:p>
            <a:pPr marL="12700" marR="35560">
              <a:lnSpc>
                <a:spcPct val="113599"/>
              </a:lnSpc>
              <a:tabLst>
                <a:tab pos="15074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1441" cy="7996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8786" y="7202706"/>
            <a:ext cx="4585970" cy="457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20"/>
              </a:spcBef>
            </a:pP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Although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exercises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designed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teach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specific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control </a:t>
            </a:r>
            <a:r>
              <a:rPr sz="1000" spc="-2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principles,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they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also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skid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recovery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avoidance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exercises.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They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all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conducted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without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traditional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skid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pad.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8198" y="2389123"/>
            <a:ext cx="2118995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85"/>
              </a:lnSpc>
              <a:spcBef>
                <a:spcPts val="100"/>
              </a:spcBef>
            </a:pPr>
            <a:r>
              <a:rPr sz="3600" dirty="0">
                <a:solidFill>
                  <a:srgbClr val="231F20"/>
                </a:solidFill>
              </a:rPr>
              <a:t>TRAINING</a:t>
            </a:r>
            <a:endParaRPr sz="3600"/>
          </a:p>
          <a:p>
            <a:pPr algn="ctr">
              <a:lnSpc>
                <a:spcPts val="3105"/>
              </a:lnSpc>
            </a:pPr>
            <a:r>
              <a:rPr sz="2950" spc="10" dirty="0">
                <a:solidFill>
                  <a:srgbClr val="231F20"/>
                </a:solidFill>
              </a:rPr>
              <a:t>MANUAL</a:t>
            </a:r>
            <a:endParaRPr sz="2950"/>
          </a:p>
        </p:txBody>
      </p:sp>
      <p:grpSp>
        <p:nvGrpSpPr>
          <p:cNvPr id="5" name="object 5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6" name="object 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9" name="object 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2" name="object 1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5" name="object 1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8" name="object 1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1" name="object 2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4" name="object 2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7" name="object 2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8059" y="7735675"/>
            <a:ext cx="213320" cy="171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30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2462" y="7787006"/>
            <a:ext cx="683260" cy="130810"/>
            <a:chOff x="4082462" y="7787006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095162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2521" y="7802228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512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0495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0096" y="7799706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6876" y="78022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522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541" y="7802232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4"/>
                  </a:lnTo>
                  <a:lnTo>
                    <a:pt x="10033" y="41274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97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0183" y="7750175"/>
            <a:ext cx="704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EXERCISES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16" y="580898"/>
            <a:ext cx="4590288" cy="710260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378249" y="650750"/>
            <a:ext cx="690880" cy="36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1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N°6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80"/>
              </a:lnSpc>
            </a:pP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4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133" y="6630161"/>
            <a:ext cx="1558925" cy="1053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</a:t>
            </a:r>
            <a:endParaRPr sz="1000">
              <a:latin typeface="Arial"/>
              <a:cs typeface="Arial"/>
            </a:endParaRPr>
          </a:p>
          <a:p>
            <a:pPr marR="1049655">
              <a:lnSpc>
                <a:spcPct val="15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2648" y="1235963"/>
            <a:ext cx="4455160" cy="4883150"/>
            <a:chOff x="612648" y="1235963"/>
            <a:chExt cx="4455160" cy="48831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1354835"/>
              <a:ext cx="4454652" cy="46085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31336" y="1235963"/>
              <a:ext cx="1236345" cy="4883150"/>
            </a:xfrm>
            <a:custGeom>
              <a:avLst/>
              <a:gdLst/>
              <a:ahLst/>
              <a:cxnLst/>
              <a:rect l="l" t="t" r="r" b="b"/>
              <a:pathLst>
                <a:path w="1236345" h="4883150">
                  <a:moveTo>
                    <a:pt x="1235964" y="4197108"/>
                  </a:moveTo>
                  <a:lnTo>
                    <a:pt x="310896" y="4197108"/>
                  </a:lnTo>
                  <a:lnTo>
                    <a:pt x="310896" y="4882908"/>
                  </a:lnTo>
                  <a:lnTo>
                    <a:pt x="1235964" y="4882908"/>
                  </a:lnTo>
                  <a:lnTo>
                    <a:pt x="1235964" y="4197108"/>
                  </a:lnTo>
                  <a:close/>
                </a:path>
                <a:path w="1236345" h="4883150">
                  <a:moveTo>
                    <a:pt x="1235964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1235964" y="603504"/>
                  </a:lnTo>
                  <a:lnTo>
                    <a:pt x="1235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03183" y="583821"/>
            <a:ext cx="129667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N°7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ct val="76400"/>
              </a:lnSpc>
              <a:spcBef>
                <a:spcPts val="190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INCREASING</a:t>
            </a:r>
            <a:r>
              <a:rPr sz="12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RADIUS </a:t>
            </a:r>
            <a:r>
              <a:rPr sz="1200" spc="-2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7895" y="6475356"/>
            <a:ext cx="5264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6967" y="6250916"/>
            <a:ext cx="15995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500" u="sng" spc="-209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Increasing (R1  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R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2  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R</a:t>
            </a:r>
            <a:r>
              <a:rPr sz="1500" spc="-7" baseline="2777" dirty="0">
                <a:solidFill>
                  <a:srgbClr val="231F20"/>
                </a:solidFill>
                <a:latin typeface="Arial"/>
                <a:cs typeface="Arial"/>
              </a:rPr>
              <a:t>3)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6967" y="6412477"/>
            <a:ext cx="1520825" cy="4006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1460" marR="5080" indent="-239395">
              <a:lnSpc>
                <a:spcPct val="115700"/>
              </a:lnSpc>
              <a:spcBef>
                <a:spcPts val="120"/>
              </a:spcBef>
              <a:tabLst>
                <a:tab pos="15074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 =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Max. controllable 	</a:t>
            </a:r>
            <a:r>
              <a:rPr sz="1500" baseline="2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increasing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0104" y="6310209"/>
            <a:ext cx="387985" cy="83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^</a:t>
            </a:r>
            <a:endParaRPr sz="9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76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^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151" y="7744819"/>
            <a:ext cx="237630" cy="17393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056553" y="7796150"/>
            <a:ext cx="683260" cy="130810"/>
            <a:chOff x="4056553" y="7796150"/>
            <a:chExt cx="683260" cy="130810"/>
          </a:xfrm>
        </p:grpSpPr>
        <p:sp>
          <p:nvSpPr>
            <p:cNvPr id="13" name="object 13"/>
            <p:cNvSpPr/>
            <p:nvPr/>
          </p:nvSpPr>
          <p:spPr>
            <a:xfrm>
              <a:off x="406925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6612" y="7811372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9212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4587" y="7811376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4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70"/>
                  </a:lnTo>
                  <a:lnTo>
                    <a:pt x="52387" y="30124"/>
                  </a:lnTo>
                  <a:lnTo>
                    <a:pt x="34010" y="44069"/>
                  </a:lnTo>
                  <a:lnTo>
                    <a:pt x="27317" y="44069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84188" y="7808850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0968" y="7811376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3614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363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8089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44275" y="7695818"/>
            <a:ext cx="1134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350" algn="l"/>
              </a:tabLst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	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400" baseline="1736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3" name="object 33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5" name="object 45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8950" y="1113434"/>
            <a:ext cx="4921250" cy="4941570"/>
            <a:chOff x="488950" y="1113434"/>
            <a:chExt cx="4921250" cy="49415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7" y="1354835"/>
              <a:ext cx="4454652" cy="46085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5300" y="1421579"/>
              <a:ext cx="1127760" cy="3694429"/>
            </a:xfrm>
            <a:custGeom>
              <a:avLst/>
              <a:gdLst/>
              <a:ahLst/>
              <a:cxnLst/>
              <a:rect l="l" t="t" r="r" b="b"/>
              <a:pathLst>
                <a:path w="1127760" h="3694429">
                  <a:moveTo>
                    <a:pt x="1127506" y="0"/>
                  </a:moveTo>
                  <a:lnTo>
                    <a:pt x="0" y="6426"/>
                  </a:lnTo>
                  <a:lnTo>
                    <a:pt x="0" y="3694239"/>
                  </a:lnTo>
                  <a:lnTo>
                    <a:pt x="1127506" y="3687813"/>
                  </a:lnTo>
                  <a:lnTo>
                    <a:pt x="1127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00" y="1421579"/>
              <a:ext cx="1127760" cy="3694429"/>
            </a:xfrm>
            <a:custGeom>
              <a:avLst/>
              <a:gdLst/>
              <a:ahLst/>
              <a:cxnLst/>
              <a:rect l="l" t="t" r="r" b="b"/>
              <a:pathLst>
                <a:path w="1127760" h="3694429">
                  <a:moveTo>
                    <a:pt x="0" y="6426"/>
                  </a:moveTo>
                  <a:lnTo>
                    <a:pt x="0" y="3694239"/>
                  </a:lnTo>
                  <a:lnTo>
                    <a:pt x="1127506" y="3687813"/>
                  </a:lnTo>
                  <a:lnTo>
                    <a:pt x="1127506" y="0"/>
                  </a:lnTo>
                  <a:lnTo>
                    <a:pt x="0" y="642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6936" y="1113434"/>
              <a:ext cx="1223645" cy="4941570"/>
            </a:xfrm>
            <a:custGeom>
              <a:avLst/>
              <a:gdLst/>
              <a:ahLst/>
              <a:cxnLst/>
              <a:rect l="l" t="t" r="r" b="b"/>
              <a:pathLst>
                <a:path w="1223645" h="4941570">
                  <a:moveTo>
                    <a:pt x="1080516" y="4008780"/>
                  </a:moveTo>
                  <a:lnTo>
                    <a:pt x="155448" y="4008780"/>
                  </a:lnTo>
                  <a:lnTo>
                    <a:pt x="155448" y="4941417"/>
                  </a:lnTo>
                  <a:lnTo>
                    <a:pt x="1080516" y="4941417"/>
                  </a:lnTo>
                  <a:lnTo>
                    <a:pt x="1080516" y="4008780"/>
                  </a:lnTo>
                  <a:close/>
                </a:path>
                <a:path w="1223645" h="4941570">
                  <a:moveTo>
                    <a:pt x="1223264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1223264" y="603504"/>
                  </a:lnTo>
                  <a:lnTo>
                    <a:pt x="1223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88375" y="583821"/>
            <a:ext cx="132588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N°8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ct val="76400"/>
              </a:lnSpc>
              <a:spcBef>
                <a:spcPts val="190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200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CR</a:t>
            </a:r>
            <a:r>
              <a:rPr sz="1200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ASING RADIUS  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7895" y="6475356"/>
            <a:ext cx="5264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6967" y="6250916"/>
            <a:ext cx="1654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500" u="sng" spc="-209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Decreasin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g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(R1  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R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2  </a:t>
            </a:r>
            <a:r>
              <a:rPr sz="1500" u="sng" spc="-7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R</a:t>
            </a:r>
            <a:r>
              <a:rPr sz="1500" spc="-7" baseline="2777" dirty="0">
                <a:solidFill>
                  <a:srgbClr val="231F20"/>
                </a:solidFill>
                <a:latin typeface="Arial"/>
                <a:cs typeface="Arial"/>
              </a:rPr>
              <a:t>3)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6967" y="6412477"/>
            <a:ext cx="1520825" cy="4006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1460" marR="5080" indent="-239395">
              <a:lnSpc>
                <a:spcPct val="115700"/>
              </a:lnSpc>
              <a:spcBef>
                <a:spcPts val="120"/>
              </a:spcBef>
              <a:tabLst>
                <a:tab pos="150749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 =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u="sng" baseline="2777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Max. controllable 	</a:t>
            </a:r>
            <a:r>
              <a:rPr sz="1500" baseline="2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decreasing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4553" y="6310884"/>
            <a:ext cx="388620" cy="79375"/>
          </a:xfrm>
          <a:prstGeom prst="rect">
            <a:avLst/>
          </a:prstGeom>
        </p:spPr>
        <p:txBody>
          <a:bodyPr vert="vert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^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^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151" y="7744821"/>
            <a:ext cx="240211" cy="17393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056553" y="7796150"/>
            <a:ext cx="683260" cy="130810"/>
            <a:chOff x="4056553" y="7796150"/>
            <a:chExt cx="683260" cy="130810"/>
          </a:xfrm>
        </p:grpSpPr>
        <p:sp>
          <p:nvSpPr>
            <p:cNvPr id="15" name="object 15"/>
            <p:cNvSpPr/>
            <p:nvPr/>
          </p:nvSpPr>
          <p:spPr>
            <a:xfrm>
              <a:off x="406925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6612" y="7811372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9212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4587" y="7811376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4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70"/>
                  </a:lnTo>
                  <a:lnTo>
                    <a:pt x="52387" y="30124"/>
                  </a:lnTo>
                  <a:lnTo>
                    <a:pt x="34010" y="44069"/>
                  </a:lnTo>
                  <a:lnTo>
                    <a:pt x="27317" y="44069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4188" y="7808850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00968" y="7811376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23614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363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68089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44275" y="7695818"/>
            <a:ext cx="1134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350" algn="l"/>
              </a:tabLst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	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400" baseline="1736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2" name="object 3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5" name="object 3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4" name="object 4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7" name="object 4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9695" y="640971"/>
            <a:ext cx="1426845" cy="3975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N°9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510"/>
              </a:lnSpc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EVASIVE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MANEUVER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151" y="7744821"/>
            <a:ext cx="237336" cy="17145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56553" y="7796150"/>
            <a:ext cx="683260" cy="130810"/>
            <a:chOff x="4056553" y="7796150"/>
            <a:chExt cx="683260" cy="130810"/>
          </a:xfrm>
        </p:grpSpPr>
        <p:sp>
          <p:nvSpPr>
            <p:cNvPr id="6" name="object 6"/>
            <p:cNvSpPr/>
            <p:nvPr/>
          </p:nvSpPr>
          <p:spPr>
            <a:xfrm>
              <a:off x="406925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6612" y="7811372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9212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4587" y="7811376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4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70"/>
                  </a:lnTo>
                  <a:lnTo>
                    <a:pt x="52387" y="30124"/>
                  </a:lnTo>
                  <a:lnTo>
                    <a:pt x="34010" y="44069"/>
                  </a:lnTo>
                  <a:lnTo>
                    <a:pt x="27317" y="44069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4188" y="7808850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0968" y="7811376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3614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363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8089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44275" y="7695818"/>
            <a:ext cx="1134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350" algn="l"/>
              </a:tabLst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	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2400" baseline="1736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27604" y="4862067"/>
            <a:ext cx="2482850" cy="1120140"/>
            <a:chOff x="2927604" y="4862067"/>
            <a:chExt cx="2482850" cy="11201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7604" y="4862067"/>
              <a:ext cx="2039112" cy="11196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87724" y="4902707"/>
              <a:ext cx="1522730" cy="1079500"/>
            </a:xfrm>
            <a:custGeom>
              <a:avLst/>
              <a:gdLst/>
              <a:ahLst/>
              <a:cxnLst/>
              <a:rect l="l" t="t" r="r" b="b"/>
              <a:pathLst>
                <a:path w="1522729" h="1079500">
                  <a:moveTo>
                    <a:pt x="1522476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1522476" y="1078991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26967" y="4798317"/>
            <a:ext cx="1605915" cy="19856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55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Zone</a:t>
            </a:r>
            <a:endParaRPr sz="1000">
              <a:latin typeface="Arial"/>
              <a:cs typeface="Arial"/>
            </a:endParaRPr>
          </a:p>
          <a:p>
            <a:pPr marL="460375" marR="104139">
              <a:lnSpc>
                <a:spcPct val="13750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Trail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Braking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Zone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Cone</a:t>
            </a:r>
            <a:endParaRPr sz="1000">
              <a:latin typeface="Arial"/>
              <a:cs typeface="Arial"/>
            </a:endParaRPr>
          </a:p>
          <a:p>
            <a:pPr marL="460375" marR="636270">
              <a:lnSpc>
                <a:spcPct val="1375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  <a:spcBef>
                <a:spcPts val="5"/>
              </a:spcBef>
              <a:tabLst>
                <a:tab pos="1592580" algn="l"/>
              </a:tabLst>
            </a:pP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158496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 =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1255636"/>
            <a:ext cx="2567063" cy="632626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8" name="object 28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1" name="object 31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4" name="object 34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7" name="object 37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0" name="object 40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3" name="object 43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151" y="7744821"/>
            <a:ext cx="236932" cy="1740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56553" y="7796150"/>
            <a:ext cx="683260" cy="130810"/>
            <a:chOff x="4056553" y="7796150"/>
            <a:chExt cx="683260" cy="130810"/>
          </a:xfrm>
        </p:grpSpPr>
        <p:sp>
          <p:nvSpPr>
            <p:cNvPr id="5" name="object 5"/>
            <p:cNvSpPr/>
            <p:nvPr/>
          </p:nvSpPr>
          <p:spPr>
            <a:xfrm>
              <a:off x="406925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6612" y="7811372"/>
              <a:ext cx="76200" cy="100965"/>
            </a:xfrm>
            <a:custGeom>
              <a:avLst/>
              <a:gdLst/>
              <a:ahLst/>
              <a:cxnLst/>
              <a:rect l="l" t="t" r="r" b="b"/>
              <a:pathLst>
                <a:path w="76200" h="100965">
                  <a:moveTo>
                    <a:pt x="32054" y="48552"/>
                  </a:moveTo>
                  <a:lnTo>
                    <a:pt x="0" y="100342"/>
                  </a:lnTo>
                  <a:lnTo>
                    <a:pt x="11734" y="100342"/>
                  </a:lnTo>
                  <a:lnTo>
                    <a:pt x="37871" y="58000"/>
                  </a:lnTo>
                  <a:lnTo>
                    <a:pt x="63919" y="100342"/>
                  </a:lnTo>
                  <a:lnTo>
                    <a:pt x="75653" y="100342"/>
                  </a:lnTo>
                  <a:lnTo>
                    <a:pt x="43738" y="48488"/>
                  </a:lnTo>
                  <a:lnTo>
                    <a:pt x="73672" y="0"/>
                  </a:lnTo>
                  <a:lnTo>
                    <a:pt x="62103" y="0"/>
                  </a:lnTo>
                  <a:lnTo>
                    <a:pt x="37934" y="39052"/>
                  </a:lnTo>
                  <a:lnTo>
                    <a:pt x="13906" y="0"/>
                  </a:lnTo>
                  <a:lnTo>
                    <a:pt x="2184" y="0"/>
                  </a:lnTo>
                  <a:lnTo>
                    <a:pt x="32054" y="4855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29212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4587" y="7811376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4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70"/>
                  </a:lnTo>
                  <a:lnTo>
                    <a:pt x="52387" y="30124"/>
                  </a:lnTo>
                  <a:lnTo>
                    <a:pt x="34010" y="44069"/>
                  </a:lnTo>
                  <a:lnTo>
                    <a:pt x="27317" y="44069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4188" y="7808850"/>
              <a:ext cx="98425" cy="105410"/>
            </a:xfrm>
            <a:custGeom>
              <a:avLst/>
              <a:gdLst/>
              <a:ahLst/>
              <a:cxnLst/>
              <a:rect l="l" t="t" r="r" b="b"/>
              <a:pathLst>
                <a:path w="98425" h="105409">
                  <a:moveTo>
                    <a:pt x="79540" y="5562"/>
                  </a:moveTo>
                  <a:lnTo>
                    <a:pt x="73710" y="3128"/>
                  </a:lnTo>
                  <a:lnTo>
                    <a:pt x="67538" y="1390"/>
                  </a:lnTo>
                  <a:lnTo>
                    <a:pt x="61023" y="347"/>
                  </a:lnTo>
                  <a:lnTo>
                    <a:pt x="54165" y="0"/>
                  </a:lnTo>
                  <a:lnTo>
                    <a:pt x="43023" y="940"/>
                  </a:lnTo>
                  <a:lnTo>
                    <a:pt x="8695" y="23002"/>
                  </a:lnTo>
                  <a:lnTo>
                    <a:pt x="0" y="52120"/>
                  </a:lnTo>
                  <a:lnTo>
                    <a:pt x="797" y="62205"/>
                  </a:lnTo>
                  <a:lnTo>
                    <a:pt x="21059" y="95533"/>
                  </a:lnTo>
                  <a:lnTo>
                    <a:pt x="54305" y="105397"/>
                  </a:lnTo>
                  <a:lnTo>
                    <a:pt x="61065" y="105071"/>
                  </a:lnTo>
                  <a:lnTo>
                    <a:pt x="98094" y="85407"/>
                  </a:lnTo>
                  <a:lnTo>
                    <a:pt x="90182" y="79400"/>
                  </a:lnTo>
                  <a:lnTo>
                    <a:pt x="82655" y="86625"/>
                  </a:lnTo>
                  <a:lnTo>
                    <a:pt x="74268" y="91784"/>
                  </a:lnTo>
                  <a:lnTo>
                    <a:pt x="65020" y="94879"/>
                  </a:lnTo>
                  <a:lnTo>
                    <a:pt x="54914" y="95910"/>
                  </a:lnTo>
                  <a:lnTo>
                    <a:pt x="45742" y="95143"/>
                  </a:lnTo>
                  <a:lnTo>
                    <a:pt x="13723" y="69838"/>
                  </a:lnTo>
                  <a:lnTo>
                    <a:pt x="10579" y="53009"/>
                  </a:lnTo>
                  <a:lnTo>
                    <a:pt x="10579" y="44907"/>
                  </a:lnTo>
                  <a:lnTo>
                    <a:pt x="32067" y="15659"/>
                  </a:lnTo>
                  <a:lnTo>
                    <a:pt x="38887" y="11811"/>
                  </a:lnTo>
                  <a:lnTo>
                    <a:pt x="46291" y="9893"/>
                  </a:lnTo>
                  <a:lnTo>
                    <a:pt x="54305" y="9893"/>
                  </a:lnTo>
                  <a:lnTo>
                    <a:pt x="61620" y="9893"/>
                  </a:lnTo>
                  <a:lnTo>
                    <a:pt x="68338" y="11366"/>
                  </a:lnTo>
                  <a:lnTo>
                    <a:pt x="74460" y="14300"/>
                  </a:lnTo>
                  <a:lnTo>
                    <a:pt x="80568" y="17221"/>
                  </a:lnTo>
                  <a:lnTo>
                    <a:pt x="85813" y="21539"/>
                  </a:lnTo>
                  <a:lnTo>
                    <a:pt x="90182" y="27216"/>
                  </a:lnTo>
                  <a:lnTo>
                    <a:pt x="98094" y="21145"/>
                  </a:lnTo>
                  <a:lnTo>
                    <a:pt x="93268" y="14465"/>
                  </a:lnTo>
                  <a:lnTo>
                    <a:pt x="87083" y="9271"/>
                  </a:lnTo>
                  <a:lnTo>
                    <a:pt x="79540" y="556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968" y="7811376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3614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03633" y="7811376"/>
              <a:ext cx="57785" cy="100965"/>
            </a:xfrm>
            <a:custGeom>
              <a:avLst/>
              <a:gdLst/>
              <a:ahLst/>
              <a:cxnLst/>
              <a:rect l="l" t="t" r="r" b="b"/>
              <a:pathLst>
                <a:path w="57785" h="100965">
                  <a:moveTo>
                    <a:pt x="0" y="100342"/>
                  </a:moveTo>
                  <a:lnTo>
                    <a:pt x="57099" y="100342"/>
                  </a:lnTo>
                  <a:lnTo>
                    <a:pt x="57099" y="90525"/>
                  </a:lnTo>
                  <a:lnTo>
                    <a:pt x="10033" y="90525"/>
                  </a:lnTo>
                  <a:lnTo>
                    <a:pt x="10033" y="51092"/>
                  </a:lnTo>
                  <a:lnTo>
                    <a:pt x="57099" y="51092"/>
                  </a:lnTo>
                  <a:lnTo>
                    <a:pt x="57099" y="41275"/>
                  </a:lnTo>
                  <a:lnTo>
                    <a:pt x="10033" y="41275"/>
                  </a:lnTo>
                  <a:lnTo>
                    <a:pt x="10033" y="9829"/>
                  </a:lnTo>
                  <a:lnTo>
                    <a:pt x="57505" y="9829"/>
                  </a:lnTo>
                  <a:lnTo>
                    <a:pt x="57505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8089" y="7808858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9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7"/>
                  </a:lnTo>
                  <a:lnTo>
                    <a:pt x="18084" y="29464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4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1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4"/>
                  </a:lnTo>
                  <a:lnTo>
                    <a:pt x="47116" y="84328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1"/>
                  </a:lnTo>
                  <a:lnTo>
                    <a:pt x="29336" y="95631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44275" y="7695818"/>
            <a:ext cx="1134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350" algn="l"/>
              </a:tabLst>
            </a:pP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	</a:t>
            </a:r>
            <a:r>
              <a:rPr sz="2400" b="1" spc="-7" baseline="1736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3265" y="597154"/>
            <a:ext cx="145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N°10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Calibri"/>
                <a:cs typeface="Calibri"/>
              </a:rPr>
              <a:t>TIM</a:t>
            </a:r>
            <a:r>
              <a:rPr sz="1200" spc="-6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15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5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spc="-14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spc="-8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spc="-6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2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Calibri"/>
                <a:cs typeface="Calibri"/>
              </a:rPr>
              <a:t>CHALLENGE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8599" y="1303286"/>
            <a:ext cx="4925695" cy="6351905"/>
            <a:chOff x="378599" y="1303286"/>
            <a:chExt cx="4925695" cy="6351905"/>
          </a:xfrm>
        </p:grpSpPr>
        <p:sp>
          <p:nvSpPr>
            <p:cNvPr id="17" name="object 17"/>
            <p:cNvSpPr/>
            <p:nvPr/>
          </p:nvSpPr>
          <p:spPr>
            <a:xfrm>
              <a:off x="1171956" y="6128003"/>
              <a:ext cx="4124325" cy="1527175"/>
            </a:xfrm>
            <a:custGeom>
              <a:avLst/>
              <a:gdLst/>
              <a:ahLst/>
              <a:cxnLst/>
              <a:rect l="l" t="t" r="r" b="b"/>
              <a:pathLst>
                <a:path w="4124325" h="1527175">
                  <a:moveTo>
                    <a:pt x="835647" y="347484"/>
                  </a:moveTo>
                  <a:lnTo>
                    <a:pt x="0" y="347484"/>
                  </a:lnTo>
                  <a:lnTo>
                    <a:pt x="0" y="1463052"/>
                  </a:lnTo>
                  <a:lnTo>
                    <a:pt x="835647" y="1463052"/>
                  </a:lnTo>
                  <a:lnTo>
                    <a:pt x="835647" y="347484"/>
                  </a:lnTo>
                  <a:close/>
                </a:path>
                <a:path w="4124325" h="1527175">
                  <a:moveTo>
                    <a:pt x="4123944" y="0"/>
                  </a:moveTo>
                  <a:lnTo>
                    <a:pt x="2103120" y="0"/>
                  </a:lnTo>
                  <a:lnTo>
                    <a:pt x="2103120" y="1527048"/>
                  </a:lnTo>
                  <a:lnTo>
                    <a:pt x="4123944" y="1527048"/>
                  </a:lnTo>
                  <a:lnTo>
                    <a:pt x="4123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599" y="1303286"/>
              <a:ext cx="4925529" cy="588818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29" y="7722467"/>
            <a:ext cx="233772" cy="1739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1895" y="7665319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7955" y="1734184"/>
            <a:ext cx="198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FWD</a:t>
            </a:r>
            <a:r>
              <a:rPr sz="18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-</a:t>
            </a:r>
            <a:r>
              <a:rPr sz="18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AWD</a:t>
            </a:r>
            <a:r>
              <a:rPr sz="18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-</a:t>
            </a:r>
            <a:r>
              <a:rPr sz="1800" b="1" i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RWD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916" y="2811145"/>
            <a:ext cx="4361815" cy="316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03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DTS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all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vehicles.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>
              <a:latin typeface="Century Gothic"/>
              <a:cs typeface="Century Gothic"/>
            </a:endParaRPr>
          </a:p>
          <a:p>
            <a:pPr marL="294005" marR="104775" indent="-281940" algn="just">
              <a:lnSpc>
                <a:spcPts val="1100"/>
              </a:lnSpc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spc="5" dirty="0">
                <a:solidFill>
                  <a:srgbClr val="F57E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DTS are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commonly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placed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 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rear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training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for oversteer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situations, but we suggest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students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experience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understeering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with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DTS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installed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front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vehicle.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entury Gothic"/>
              <a:cs typeface="Century Gothic"/>
            </a:endParaRPr>
          </a:p>
          <a:p>
            <a:pPr marL="330200" marR="13970" indent="-317500">
              <a:lnSpc>
                <a:spcPts val="1100"/>
              </a:lnSpc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All 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above exercises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be done in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same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matter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with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front wheel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drive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vehicle.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We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do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not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recommend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using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power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FWD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help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regain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directional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control.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should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only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1000" spc="-2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used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by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experienced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drivers.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entury Gothic"/>
              <a:cs typeface="Century Gothic"/>
            </a:endParaRPr>
          </a:p>
          <a:p>
            <a:pPr marL="330200" marR="213995" indent="-317500">
              <a:lnSpc>
                <a:spcPts val="1100"/>
              </a:lnSpc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If you are doing basic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training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it is important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remember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you should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not change the matter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in which you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teach the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exercises. Eyes, Hands,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Foot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coordination is your primary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goal.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entury Gothic"/>
              <a:cs typeface="Century Gothic"/>
            </a:endParaRPr>
          </a:p>
          <a:p>
            <a:pPr marL="330200" marR="5080" indent="-317500">
              <a:lnSpc>
                <a:spcPts val="1100"/>
              </a:lnSpc>
              <a:tabLst>
                <a:tab pos="329565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If you are instructing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on a new course or curriculum,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we suggest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you practice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 course on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which you will be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teaching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in order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reinforce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basics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curriculum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your students.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6169" y="3269335"/>
            <a:ext cx="1088390" cy="436245"/>
            <a:chOff x="1886169" y="3269335"/>
            <a:chExt cx="1088390" cy="436245"/>
          </a:xfrm>
        </p:grpSpPr>
        <p:sp>
          <p:nvSpPr>
            <p:cNvPr id="3" name="object 3"/>
            <p:cNvSpPr/>
            <p:nvPr/>
          </p:nvSpPr>
          <p:spPr>
            <a:xfrm>
              <a:off x="1898869" y="3282035"/>
              <a:ext cx="199390" cy="410845"/>
            </a:xfrm>
            <a:custGeom>
              <a:avLst/>
              <a:gdLst/>
              <a:ahLst/>
              <a:cxnLst/>
              <a:rect l="l" t="t" r="r" b="b"/>
              <a:pathLst>
                <a:path w="199389" h="410845">
                  <a:moveTo>
                    <a:pt x="0" y="410489"/>
                  </a:moveTo>
                  <a:lnTo>
                    <a:pt x="198970" y="410489"/>
                  </a:lnTo>
                  <a:lnTo>
                    <a:pt x="198970" y="370865"/>
                  </a:lnTo>
                  <a:lnTo>
                    <a:pt x="41021" y="370865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6993" y="3282035"/>
              <a:ext cx="41275" cy="410845"/>
            </a:xfrm>
            <a:custGeom>
              <a:avLst/>
              <a:gdLst/>
              <a:ahLst/>
              <a:cxnLst/>
              <a:rect l="l" t="t" r="r" b="b"/>
              <a:pathLst>
                <a:path w="41275" h="410845">
                  <a:moveTo>
                    <a:pt x="0" y="410489"/>
                  </a:moveTo>
                  <a:lnTo>
                    <a:pt x="41020" y="410489"/>
                  </a:lnTo>
                  <a:lnTo>
                    <a:pt x="41020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777" y="3282038"/>
              <a:ext cx="395605" cy="410845"/>
            </a:xfrm>
            <a:custGeom>
              <a:avLst/>
              <a:gdLst/>
              <a:ahLst/>
              <a:cxnLst/>
              <a:rect l="l" t="t" r="r" b="b"/>
              <a:pathLst>
                <a:path w="395605" h="410845">
                  <a:moveTo>
                    <a:pt x="193941" y="0"/>
                  </a:moveTo>
                  <a:lnTo>
                    <a:pt x="0" y="410489"/>
                  </a:lnTo>
                  <a:lnTo>
                    <a:pt x="45770" y="410489"/>
                  </a:lnTo>
                  <a:lnTo>
                    <a:pt x="109715" y="275424"/>
                  </a:lnTo>
                  <a:lnTo>
                    <a:pt x="286550" y="275424"/>
                  </a:lnTo>
                  <a:lnTo>
                    <a:pt x="351104" y="410489"/>
                  </a:lnTo>
                  <a:lnTo>
                    <a:pt x="395414" y="410489"/>
                  </a:lnTo>
                  <a:lnTo>
                    <a:pt x="203987" y="0"/>
                  </a:lnTo>
                  <a:lnTo>
                    <a:pt x="193941" y="0"/>
                  </a:lnTo>
                  <a:close/>
                </a:path>
                <a:path w="395605" h="410845">
                  <a:moveTo>
                    <a:pt x="268808" y="235800"/>
                  </a:moveTo>
                  <a:lnTo>
                    <a:pt x="128473" y="235800"/>
                  </a:lnTo>
                  <a:lnTo>
                    <a:pt x="198805" y="87210"/>
                  </a:lnTo>
                  <a:lnTo>
                    <a:pt x="268808" y="23580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5935" y="3282035"/>
              <a:ext cx="246379" cy="410845"/>
            </a:xfrm>
            <a:custGeom>
              <a:avLst/>
              <a:gdLst/>
              <a:ahLst/>
              <a:cxnLst/>
              <a:rect l="l" t="t" r="r" b="b"/>
              <a:pathLst>
                <a:path w="246380" h="410845">
                  <a:moveTo>
                    <a:pt x="0" y="410489"/>
                  </a:moveTo>
                  <a:lnTo>
                    <a:pt x="112737" y="410489"/>
                  </a:lnTo>
                  <a:lnTo>
                    <a:pt x="141608" y="408353"/>
                  </a:lnTo>
                  <a:lnTo>
                    <a:pt x="190090" y="391260"/>
                  </a:lnTo>
                  <a:lnTo>
                    <a:pt x="225513" y="358261"/>
                  </a:lnTo>
                  <a:lnTo>
                    <a:pt x="243586" y="316475"/>
                  </a:lnTo>
                  <a:lnTo>
                    <a:pt x="245846" y="292735"/>
                  </a:lnTo>
                  <a:lnTo>
                    <a:pt x="245246" y="280809"/>
                  </a:lnTo>
                  <a:lnTo>
                    <a:pt x="230966" y="237652"/>
                  </a:lnTo>
                  <a:lnTo>
                    <a:pt x="199848" y="205128"/>
                  </a:lnTo>
                  <a:lnTo>
                    <a:pt x="160159" y="186690"/>
                  </a:lnTo>
                  <a:lnTo>
                    <a:pt x="172287" y="179184"/>
                  </a:lnTo>
                  <a:lnTo>
                    <a:pt x="199313" y="150266"/>
                  </a:lnTo>
                  <a:lnTo>
                    <a:pt x="211802" y="113829"/>
                  </a:lnTo>
                  <a:lnTo>
                    <a:pt x="212636" y="100457"/>
                  </a:lnTo>
                  <a:lnTo>
                    <a:pt x="211685" y="86140"/>
                  </a:lnTo>
                  <a:lnTo>
                    <a:pt x="197434" y="47167"/>
                  </a:lnTo>
                  <a:lnTo>
                    <a:pt x="168414" y="18149"/>
                  </a:lnTo>
                  <a:lnTo>
                    <a:pt x="124107" y="2895"/>
                  </a:lnTo>
                  <a:lnTo>
                    <a:pt x="80924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18" y="3309518"/>
              <a:ext cx="188645" cy="35552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037128" y="3282035"/>
            <a:ext cx="41275" cy="410845"/>
          </a:xfrm>
          <a:custGeom>
            <a:avLst/>
            <a:gdLst/>
            <a:ahLst/>
            <a:cxnLst/>
            <a:rect l="l" t="t" r="r" b="b"/>
            <a:pathLst>
              <a:path w="41275" h="410845">
                <a:moveTo>
                  <a:pt x="0" y="410489"/>
                </a:moveTo>
                <a:lnTo>
                  <a:pt x="41020" y="410489"/>
                </a:lnTo>
                <a:lnTo>
                  <a:pt x="41020" y="0"/>
                </a:lnTo>
                <a:lnTo>
                  <a:pt x="0" y="0"/>
                </a:lnTo>
                <a:lnTo>
                  <a:pt x="0" y="410489"/>
                </a:lnTo>
                <a:close/>
              </a:path>
            </a:pathLst>
          </a:custGeom>
          <a:ln w="253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59486" y="3269335"/>
            <a:ext cx="932815" cy="436245"/>
            <a:chOff x="3159486" y="3269335"/>
            <a:chExt cx="932815" cy="436245"/>
          </a:xfrm>
        </p:grpSpPr>
        <p:sp>
          <p:nvSpPr>
            <p:cNvPr id="10" name="object 10"/>
            <p:cNvSpPr/>
            <p:nvPr/>
          </p:nvSpPr>
          <p:spPr>
            <a:xfrm>
              <a:off x="3172186" y="3282035"/>
              <a:ext cx="199390" cy="410845"/>
            </a:xfrm>
            <a:custGeom>
              <a:avLst/>
              <a:gdLst/>
              <a:ahLst/>
              <a:cxnLst/>
              <a:rect l="l" t="t" r="r" b="b"/>
              <a:pathLst>
                <a:path w="199389" h="410845">
                  <a:moveTo>
                    <a:pt x="0" y="410489"/>
                  </a:moveTo>
                  <a:lnTo>
                    <a:pt x="198970" y="410489"/>
                  </a:lnTo>
                  <a:lnTo>
                    <a:pt x="198970" y="370865"/>
                  </a:lnTo>
                  <a:lnTo>
                    <a:pt x="41021" y="370865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308" y="3282035"/>
              <a:ext cx="41275" cy="410845"/>
            </a:xfrm>
            <a:custGeom>
              <a:avLst/>
              <a:gdLst/>
              <a:ahLst/>
              <a:cxnLst/>
              <a:rect l="l" t="t" r="r" b="b"/>
              <a:pathLst>
                <a:path w="41275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4631" y="3282039"/>
              <a:ext cx="225425" cy="410845"/>
            </a:xfrm>
            <a:custGeom>
              <a:avLst/>
              <a:gdLst/>
              <a:ahLst/>
              <a:cxnLst/>
              <a:rect l="l" t="t" r="r" b="b"/>
              <a:pathLst>
                <a:path w="225425" h="410845">
                  <a:moveTo>
                    <a:pt x="91528" y="40182"/>
                  </a:moveTo>
                  <a:lnTo>
                    <a:pt x="91528" y="410489"/>
                  </a:lnTo>
                  <a:lnTo>
                    <a:pt x="133388" y="410489"/>
                  </a:lnTo>
                  <a:lnTo>
                    <a:pt x="133388" y="40182"/>
                  </a:lnTo>
                  <a:lnTo>
                    <a:pt x="224916" y="40182"/>
                  </a:lnTo>
                  <a:lnTo>
                    <a:pt x="224916" y="0"/>
                  </a:lnTo>
                  <a:lnTo>
                    <a:pt x="0" y="0"/>
                  </a:lnTo>
                  <a:lnTo>
                    <a:pt x="0" y="40182"/>
                  </a:lnTo>
                  <a:lnTo>
                    <a:pt x="91528" y="4018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6336" y="3282038"/>
              <a:ext cx="303530" cy="410845"/>
            </a:xfrm>
            <a:custGeom>
              <a:avLst/>
              <a:gdLst/>
              <a:ahLst/>
              <a:cxnLst/>
              <a:rect l="l" t="t" r="r" b="b"/>
              <a:pathLst>
                <a:path w="303529" h="410845">
                  <a:moveTo>
                    <a:pt x="132549" y="214312"/>
                  </a:moveTo>
                  <a:lnTo>
                    <a:pt x="132549" y="410489"/>
                  </a:lnTo>
                  <a:lnTo>
                    <a:pt x="173012" y="410489"/>
                  </a:lnTo>
                  <a:lnTo>
                    <a:pt x="173012" y="214312"/>
                  </a:lnTo>
                  <a:lnTo>
                    <a:pt x="303047" y="0"/>
                  </a:lnTo>
                  <a:lnTo>
                    <a:pt x="255612" y="0"/>
                  </a:lnTo>
                  <a:lnTo>
                    <a:pt x="152234" y="169291"/>
                  </a:lnTo>
                  <a:lnTo>
                    <a:pt x="47193" y="0"/>
                  </a:lnTo>
                  <a:lnTo>
                    <a:pt x="0" y="0"/>
                  </a:lnTo>
                  <a:lnTo>
                    <a:pt x="132549" y="21431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36219" y="3108325"/>
            <a:ext cx="22739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LIABILITY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0473" y="7746343"/>
            <a:ext cx="210746" cy="1739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42840" y="76891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8" name="object 1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0" name="object 3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29" y="7722467"/>
            <a:ext cx="233563" cy="1739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1895" y="7665319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7466" y="650619"/>
            <a:ext cx="958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LIABILITY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316" y="1209419"/>
            <a:ext cx="4509135" cy="59740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0200" marR="224154" indent="-318135">
              <a:lnSpc>
                <a:spcPct val="101899"/>
              </a:lnSpc>
              <a:spcBef>
                <a:spcPts val="80"/>
              </a:spcBef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Because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unstable,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lack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adherence property,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Driver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Training System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high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liability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training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product.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5080" indent="-318135">
              <a:lnSpc>
                <a:spcPct val="101899"/>
              </a:lnSpc>
              <a:spcBef>
                <a:spcPts val="5"/>
              </a:spcBef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improper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Driver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Training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potentially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dangerous.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missuse of this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product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could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result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serious injury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death.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132715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Driver Training System should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never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used 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public roads,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right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ways.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56515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must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utilized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CONTROLLED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training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environment,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protected from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public access.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27305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best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utilization, this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product should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only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after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completion of the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Basic Instructor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Certification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Course.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113030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certified Easydrift Instructor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must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equipped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at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all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time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while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motion.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27940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preparing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course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and/or exercise,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instructor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has to take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consideration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potential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accident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either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by an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undisciplined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non-controlled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environment.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200025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environment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should be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free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bystanders, fixed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objects 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structure,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free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HOLES,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CRAKS,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GRAVEL,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and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other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loose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material.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34290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speed at which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exercises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conducted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in direct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relations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 the </a:t>
            </a:r>
            <a:r>
              <a:rPr sz="900" spc="-229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size,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type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and quality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surface material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training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pad.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229870" indent="-318135">
              <a:lnSpc>
                <a:spcPct val="101899"/>
              </a:lnSpc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used for training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also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safety issue.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Things to take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consideration: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Brakes, suspension, wheels, seat belts, tire pressure.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113664" indent="-318135">
              <a:lnSpc>
                <a:spcPct val="101899"/>
              </a:lnSpc>
              <a:spcBef>
                <a:spcPts val="5"/>
              </a:spcBef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Basic safety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rules: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must have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both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hands 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steering wheel.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Speeds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must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be respected.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50">
              <a:latin typeface="Century Gothic"/>
              <a:cs typeface="Century Gothic"/>
            </a:endParaRPr>
          </a:p>
          <a:p>
            <a:pPr marL="330200" marR="110489" indent="-318135">
              <a:lnSpc>
                <a:spcPct val="101899"/>
              </a:lnSpc>
              <a:spcBef>
                <a:spcPts val="5"/>
              </a:spcBef>
              <a:tabLst>
                <a:tab pos="329565" algn="l"/>
              </a:tabLst>
            </a:pPr>
            <a:r>
              <a:rPr sz="9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9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Things to take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consideration: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Type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used for training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(weight,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center of gravity),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surface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temperature,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how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clean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training surface, </a:t>
            </a:r>
            <a:r>
              <a:rPr sz="900" spc="-229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size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pad.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950">
              <a:latin typeface="Century Gothic"/>
              <a:cs typeface="Century Gothic"/>
            </a:endParaRPr>
          </a:p>
          <a:p>
            <a:pPr marL="54610" marR="36195" indent="109220">
              <a:lnSpc>
                <a:spcPts val="1300"/>
              </a:lnSpc>
            </a:pP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The Easydrift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certification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only valid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while teaching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at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200" b="1" i="1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law</a:t>
            </a:r>
            <a:r>
              <a:rPr sz="12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enforcement</a:t>
            </a:r>
            <a:r>
              <a:rPr sz="1200" b="1" i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function</a:t>
            </a:r>
            <a:r>
              <a:rPr sz="12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1200" b="1" i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12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200" b="1" i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professional</a:t>
            </a:r>
            <a:r>
              <a:rPr sz="1200" b="1" i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driving</a:t>
            </a:r>
            <a:r>
              <a:rPr sz="12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Century Gothic"/>
                <a:cs typeface="Century Gothic"/>
              </a:rPr>
              <a:t>school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7934" y="7735674"/>
            <a:ext cx="235056" cy="1739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0300" y="7678526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4533" y="1128141"/>
            <a:ext cx="78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SPEEDS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7815" marR="5080">
              <a:lnSpc>
                <a:spcPts val="1200"/>
              </a:lnSpc>
              <a:spcBef>
                <a:spcPts val="240"/>
              </a:spcBef>
            </a:pPr>
            <a:r>
              <a:rPr dirty="0"/>
              <a:t>The </a:t>
            </a:r>
            <a:r>
              <a:rPr spc="-5" dirty="0"/>
              <a:t>EASYDRIFT Driver Training System is designed and intended </a:t>
            </a:r>
            <a:r>
              <a:rPr spc="-290" dirty="0"/>
              <a:t> </a:t>
            </a:r>
            <a:r>
              <a:rPr dirty="0"/>
              <a:t>for </a:t>
            </a:r>
            <a:r>
              <a:rPr spc="-5" dirty="0"/>
              <a:t>low speed </a:t>
            </a:r>
            <a:r>
              <a:rPr dirty="0"/>
              <a:t>training use only. Maximum training </a:t>
            </a:r>
            <a:r>
              <a:rPr spc="-5" dirty="0"/>
              <a:t>speeds are </a:t>
            </a:r>
            <a:r>
              <a:rPr dirty="0"/>
              <a:t> </a:t>
            </a:r>
            <a:r>
              <a:rPr spc="-5" dirty="0"/>
              <a:t>dependent, among </a:t>
            </a:r>
            <a:r>
              <a:rPr dirty="0"/>
              <a:t>other</a:t>
            </a:r>
            <a:r>
              <a:rPr spc="-5" dirty="0"/>
              <a:t> </a:t>
            </a:r>
            <a:r>
              <a:rPr dirty="0"/>
              <a:t>things, upon:</a:t>
            </a:r>
          </a:p>
          <a:p>
            <a:pPr marL="285115">
              <a:lnSpc>
                <a:spcPct val="100000"/>
              </a:lnSpc>
              <a:spcBef>
                <a:spcPts val="50"/>
              </a:spcBef>
            </a:pPr>
            <a:endParaRPr sz="800"/>
          </a:p>
          <a:p>
            <a:pPr marL="869315">
              <a:lnSpc>
                <a:spcPct val="100000"/>
              </a:lnSpc>
              <a:tabLst>
                <a:tab pos="117602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experience</a:t>
            </a:r>
            <a:r>
              <a:rPr spc="-10" dirty="0"/>
              <a:t> </a:t>
            </a:r>
            <a:r>
              <a:rPr spc="-5" dirty="0"/>
              <a:t>level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5" dirty="0"/>
              <a:t>driver,</a:t>
            </a:r>
            <a:endParaRPr sz="1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980"/>
              </a:spcBef>
              <a:tabLst>
                <a:tab pos="117221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experience</a:t>
            </a:r>
            <a:r>
              <a:rPr spc="-15" dirty="0"/>
              <a:t> </a:t>
            </a:r>
            <a:r>
              <a:rPr spc="-5" dirty="0"/>
              <a:t>level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trainer,</a:t>
            </a:r>
            <a:endParaRPr sz="1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980"/>
              </a:spcBef>
              <a:tabLst>
                <a:tab pos="117221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vehicle</a:t>
            </a:r>
            <a:r>
              <a:rPr spc="-50" dirty="0"/>
              <a:t> </a:t>
            </a:r>
            <a:r>
              <a:rPr dirty="0"/>
              <a:t>condition,</a:t>
            </a:r>
            <a:endParaRPr sz="1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980"/>
              </a:spcBef>
              <a:tabLst>
                <a:tab pos="117602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weather</a:t>
            </a:r>
            <a:r>
              <a:rPr spc="-50" dirty="0"/>
              <a:t> </a:t>
            </a:r>
            <a:r>
              <a:rPr dirty="0"/>
              <a:t>condition,</a:t>
            </a:r>
            <a:endParaRPr sz="1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980"/>
              </a:spcBef>
              <a:tabLst>
                <a:tab pos="117221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training</a:t>
            </a:r>
            <a:r>
              <a:rPr spc="-35" dirty="0"/>
              <a:t> </a:t>
            </a:r>
            <a:r>
              <a:rPr spc="-5" dirty="0"/>
              <a:t>pad</a:t>
            </a:r>
            <a:r>
              <a:rPr spc="-35" dirty="0"/>
              <a:t> </a:t>
            </a:r>
            <a:r>
              <a:rPr dirty="0"/>
              <a:t>conditions,</a:t>
            </a:r>
            <a:endParaRPr sz="1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980"/>
              </a:spcBef>
              <a:tabLst>
                <a:tab pos="1172210" algn="l"/>
              </a:tabLst>
            </a:pPr>
            <a:r>
              <a:rPr sz="10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r>
              <a:rPr sz="1000" dirty="0">
                <a:solidFill>
                  <a:srgbClr val="F57E2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training</a:t>
            </a:r>
            <a:r>
              <a:rPr spc="-35" dirty="0"/>
              <a:t> </a:t>
            </a:r>
            <a:r>
              <a:rPr spc="-5" dirty="0"/>
              <a:t>pad</a:t>
            </a:r>
            <a:r>
              <a:rPr spc="-35" dirty="0"/>
              <a:t> </a:t>
            </a:r>
            <a:r>
              <a:rPr spc="-5" dirty="0"/>
              <a:t>size.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713" y="5100701"/>
            <a:ext cx="420116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Typical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recommended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training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speeds are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10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 mph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30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mph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,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but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no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case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should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ever need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to exceed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40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mph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180"/>
              </a:lnSpc>
            </a:pP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Risks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increases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exponentially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speed.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7247" y="7802232"/>
            <a:ext cx="558800" cy="126364"/>
            <a:chOff x="4197247" y="7802232"/>
            <a:chExt cx="558800" cy="126364"/>
          </a:xfrm>
        </p:grpSpPr>
        <p:sp>
          <p:nvSpPr>
            <p:cNvPr id="9" name="object 9"/>
            <p:cNvSpPr/>
            <p:nvPr/>
          </p:nvSpPr>
          <p:spPr>
            <a:xfrm>
              <a:off x="4209947" y="7814932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3042" y="78149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7191" y="7814933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4" h="100965">
                  <a:moveTo>
                    <a:pt x="47409" y="0"/>
                  </a:moveTo>
                  <a:lnTo>
                    <a:pt x="0" y="100342"/>
                  </a:lnTo>
                  <a:lnTo>
                    <a:pt x="11188" y="100342"/>
                  </a:lnTo>
                  <a:lnTo>
                    <a:pt x="26822" y="67322"/>
                  </a:lnTo>
                  <a:lnTo>
                    <a:pt x="70040" y="67322"/>
                  </a:lnTo>
                  <a:lnTo>
                    <a:pt x="85826" y="100342"/>
                  </a:lnTo>
                  <a:lnTo>
                    <a:pt x="96659" y="100342"/>
                  </a:lnTo>
                  <a:lnTo>
                    <a:pt x="49860" y="0"/>
                  </a:lnTo>
                  <a:lnTo>
                    <a:pt x="47409" y="0"/>
                  </a:lnTo>
                  <a:close/>
                </a:path>
                <a:path w="97154" h="100965">
                  <a:moveTo>
                    <a:pt x="65709" y="57645"/>
                  </a:moveTo>
                  <a:lnTo>
                    <a:pt x="31407" y="57645"/>
                  </a:lnTo>
                  <a:lnTo>
                    <a:pt x="48602" y="21323"/>
                  </a:lnTo>
                  <a:lnTo>
                    <a:pt x="65709" y="576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09675" y="7814932"/>
              <a:ext cx="60325" cy="100965"/>
            </a:xfrm>
            <a:custGeom>
              <a:avLst/>
              <a:gdLst/>
              <a:ahLst/>
              <a:cxnLst/>
              <a:rect l="l" t="t" r="r" b="b"/>
              <a:pathLst>
                <a:path w="60325" h="100965">
                  <a:moveTo>
                    <a:pt x="0" y="100342"/>
                  </a:moveTo>
                  <a:lnTo>
                    <a:pt x="27559" y="100342"/>
                  </a:lnTo>
                  <a:lnTo>
                    <a:pt x="37477" y="100342"/>
                  </a:lnTo>
                  <a:lnTo>
                    <a:pt x="45377" y="97561"/>
                  </a:lnTo>
                  <a:lnTo>
                    <a:pt x="51257" y="91986"/>
                  </a:lnTo>
                  <a:lnTo>
                    <a:pt x="57150" y="86410"/>
                  </a:lnTo>
                  <a:lnTo>
                    <a:pt x="60096" y="79603"/>
                  </a:lnTo>
                  <a:lnTo>
                    <a:pt x="60096" y="71551"/>
                  </a:lnTo>
                  <a:lnTo>
                    <a:pt x="60096" y="67602"/>
                  </a:lnTo>
                  <a:lnTo>
                    <a:pt x="59309" y="63931"/>
                  </a:lnTo>
                  <a:lnTo>
                    <a:pt x="57746" y="60540"/>
                  </a:lnTo>
                  <a:lnTo>
                    <a:pt x="56184" y="57149"/>
                  </a:lnTo>
                  <a:lnTo>
                    <a:pt x="54000" y="54267"/>
                  </a:lnTo>
                  <a:lnTo>
                    <a:pt x="51181" y="51879"/>
                  </a:lnTo>
                  <a:lnTo>
                    <a:pt x="48374" y="49491"/>
                  </a:lnTo>
                  <a:lnTo>
                    <a:pt x="44361" y="47409"/>
                  </a:lnTo>
                  <a:lnTo>
                    <a:pt x="39154" y="45631"/>
                  </a:lnTo>
                  <a:lnTo>
                    <a:pt x="43357" y="43357"/>
                  </a:lnTo>
                  <a:lnTo>
                    <a:pt x="46545" y="40398"/>
                  </a:lnTo>
                  <a:lnTo>
                    <a:pt x="48717" y="36728"/>
                  </a:lnTo>
                  <a:lnTo>
                    <a:pt x="50888" y="33070"/>
                  </a:lnTo>
                  <a:lnTo>
                    <a:pt x="51981" y="29019"/>
                  </a:lnTo>
                  <a:lnTo>
                    <a:pt x="51981" y="24561"/>
                  </a:lnTo>
                  <a:lnTo>
                    <a:pt x="51981" y="19786"/>
                  </a:lnTo>
                  <a:lnTo>
                    <a:pt x="50736" y="15443"/>
                  </a:lnTo>
                  <a:lnTo>
                    <a:pt x="48260" y="11531"/>
                  </a:lnTo>
                  <a:lnTo>
                    <a:pt x="45783" y="7619"/>
                  </a:lnTo>
                  <a:lnTo>
                    <a:pt x="42405" y="4724"/>
                  </a:lnTo>
                  <a:lnTo>
                    <a:pt x="38125" y="2832"/>
                  </a:lnTo>
                  <a:lnTo>
                    <a:pt x="33858" y="939"/>
                  </a:lnTo>
                  <a:lnTo>
                    <a:pt x="27736" y="0"/>
                  </a:lnTo>
                  <a:lnTo>
                    <a:pt x="19786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0325" h="100965">
                  <a:moveTo>
                    <a:pt x="21437" y="9829"/>
                  </a:moveTo>
                  <a:lnTo>
                    <a:pt x="28460" y="9829"/>
                  </a:lnTo>
                  <a:lnTo>
                    <a:pt x="33578" y="11137"/>
                  </a:lnTo>
                  <a:lnTo>
                    <a:pt x="36791" y="13741"/>
                  </a:lnTo>
                  <a:lnTo>
                    <a:pt x="40005" y="16357"/>
                  </a:lnTo>
                  <a:lnTo>
                    <a:pt x="41605" y="19964"/>
                  </a:lnTo>
                  <a:lnTo>
                    <a:pt x="41605" y="24561"/>
                  </a:lnTo>
                  <a:lnTo>
                    <a:pt x="41605" y="27965"/>
                  </a:lnTo>
                  <a:lnTo>
                    <a:pt x="40652" y="31076"/>
                  </a:lnTo>
                  <a:lnTo>
                    <a:pt x="38735" y="33870"/>
                  </a:lnTo>
                  <a:lnTo>
                    <a:pt x="36830" y="36664"/>
                  </a:lnTo>
                  <a:lnTo>
                    <a:pt x="34226" y="38709"/>
                  </a:lnTo>
                  <a:lnTo>
                    <a:pt x="30949" y="40004"/>
                  </a:lnTo>
                  <a:lnTo>
                    <a:pt x="27660" y="41300"/>
                  </a:lnTo>
                  <a:lnTo>
                    <a:pt x="22542" y="41948"/>
                  </a:lnTo>
                  <a:lnTo>
                    <a:pt x="15570" y="41948"/>
                  </a:lnTo>
                  <a:lnTo>
                    <a:pt x="9817" y="41948"/>
                  </a:lnTo>
                  <a:lnTo>
                    <a:pt x="9817" y="9829"/>
                  </a:lnTo>
                  <a:lnTo>
                    <a:pt x="21437" y="9829"/>
                  </a:lnTo>
                  <a:close/>
                </a:path>
                <a:path w="60325" h="100965">
                  <a:moveTo>
                    <a:pt x="15494" y="52044"/>
                  </a:moveTo>
                  <a:lnTo>
                    <a:pt x="23977" y="52044"/>
                  </a:lnTo>
                  <a:lnTo>
                    <a:pt x="29921" y="52450"/>
                  </a:lnTo>
                  <a:lnTo>
                    <a:pt x="33337" y="53276"/>
                  </a:lnTo>
                  <a:lnTo>
                    <a:pt x="38442" y="54508"/>
                  </a:lnTo>
                  <a:lnTo>
                    <a:pt x="42443" y="56781"/>
                  </a:lnTo>
                  <a:lnTo>
                    <a:pt x="45351" y="60096"/>
                  </a:lnTo>
                  <a:lnTo>
                    <a:pt x="48272" y="63411"/>
                  </a:lnTo>
                  <a:lnTo>
                    <a:pt x="49733" y="67309"/>
                  </a:lnTo>
                  <a:lnTo>
                    <a:pt x="49733" y="71767"/>
                  </a:lnTo>
                  <a:lnTo>
                    <a:pt x="49733" y="75310"/>
                  </a:lnTo>
                  <a:lnTo>
                    <a:pt x="38379" y="88366"/>
                  </a:lnTo>
                  <a:lnTo>
                    <a:pt x="34963" y="89801"/>
                  </a:lnTo>
                  <a:lnTo>
                    <a:pt x="29591" y="90525"/>
                  </a:lnTo>
                  <a:lnTo>
                    <a:pt x="22263" y="90525"/>
                  </a:lnTo>
                  <a:lnTo>
                    <a:pt x="9817" y="90525"/>
                  </a:lnTo>
                  <a:lnTo>
                    <a:pt x="9817" y="52044"/>
                  </a:lnTo>
                  <a:lnTo>
                    <a:pt x="15494" y="52044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8192" y="78149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1202" y="7814932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4293" y="7814932"/>
              <a:ext cx="10160" cy="100965"/>
            </a:xfrm>
            <a:custGeom>
              <a:avLst/>
              <a:gdLst/>
              <a:ahLst/>
              <a:cxnLst/>
              <a:rect l="l" t="t" r="r" b="b"/>
              <a:pathLst>
                <a:path w="1016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7351" y="7814939"/>
              <a:ext cx="55244" cy="100330"/>
            </a:xfrm>
            <a:custGeom>
              <a:avLst/>
              <a:gdLst/>
              <a:ahLst/>
              <a:cxnLst/>
              <a:rect l="l" t="t" r="r" b="b"/>
              <a:pathLst>
                <a:path w="55245" h="100329">
                  <a:moveTo>
                    <a:pt x="22377" y="9817"/>
                  </a:moveTo>
                  <a:lnTo>
                    <a:pt x="22377" y="100329"/>
                  </a:lnTo>
                  <a:lnTo>
                    <a:pt x="32613" y="100329"/>
                  </a:lnTo>
                  <a:lnTo>
                    <a:pt x="32613" y="9817"/>
                  </a:lnTo>
                  <a:lnTo>
                    <a:pt x="54978" y="9817"/>
                  </a:lnTo>
                  <a:lnTo>
                    <a:pt x="54978" y="0"/>
                  </a:lnTo>
                  <a:lnTo>
                    <a:pt x="0" y="0"/>
                  </a:lnTo>
                  <a:lnTo>
                    <a:pt x="0" y="9817"/>
                  </a:lnTo>
                  <a:lnTo>
                    <a:pt x="22377" y="981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8887" y="7814933"/>
              <a:ext cx="74295" cy="100965"/>
            </a:xfrm>
            <a:custGeom>
              <a:avLst/>
              <a:gdLst/>
              <a:ahLst/>
              <a:cxnLst/>
              <a:rect l="l" t="t" r="r" b="b"/>
              <a:pathLst>
                <a:path w="74295" h="100965">
                  <a:moveTo>
                    <a:pt x="32397" y="52387"/>
                  </a:moveTo>
                  <a:lnTo>
                    <a:pt x="32397" y="100342"/>
                  </a:lnTo>
                  <a:lnTo>
                    <a:pt x="42290" y="100342"/>
                  </a:lnTo>
                  <a:lnTo>
                    <a:pt x="42290" y="52387"/>
                  </a:lnTo>
                  <a:lnTo>
                    <a:pt x="74079" y="0"/>
                  </a:lnTo>
                  <a:lnTo>
                    <a:pt x="62483" y="0"/>
                  </a:lnTo>
                  <a:lnTo>
                    <a:pt x="37210" y="41376"/>
                  </a:lnTo>
                  <a:lnTo>
                    <a:pt x="11531" y="0"/>
                  </a:lnTo>
                  <a:lnTo>
                    <a:pt x="0" y="0"/>
                  </a:lnTo>
                  <a:lnTo>
                    <a:pt x="32397" y="523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85037" y="7762875"/>
            <a:ext cx="5753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LIABILITY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6303" y="5719523"/>
            <a:ext cx="4148454" cy="1431925"/>
            <a:chOff x="906303" y="5719523"/>
            <a:chExt cx="4148454" cy="1431925"/>
          </a:xfrm>
        </p:grpSpPr>
        <p:sp>
          <p:nvSpPr>
            <p:cNvPr id="20" name="object 20"/>
            <p:cNvSpPr/>
            <p:nvPr/>
          </p:nvSpPr>
          <p:spPr>
            <a:xfrm>
              <a:off x="912653" y="5725873"/>
              <a:ext cx="4135754" cy="1419225"/>
            </a:xfrm>
            <a:custGeom>
              <a:avLst/>
              <a:gdLst/>
              <a:ahLst/>
              <a:cxnLst/>
              <a:rect l="l" t="t" r="r" b="b"/>
              <a:pathLst>
                <a:path w="4135754" h="1419225">
                  <a:moveTo>
                    <a:pt x="4134485" y="0"/>
                  </a:moveTo>
                  <a:lnTo>
                    <a:pt x="952" y="587235"/>
                  </a:lnTo>
                  <a:lnTo>
                    <a:pt x="0" y="1419148"/>
                  </a:lnTo>
                  <a:lnTo>
                    <a:pt x="4135754" y="839304"/>
                  </a:lnTo>
                  <a:lnTo>
                    <a:pt x="4134485" y="0"/>
                  </a:lnTo>
                  <a:close/>
                </a:path>
              </a:pathLst>
            </a:custGeom>
            <a:solidFill>
              <a:srgbClr val="F57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2653" y="5725873"/>
              <a:ext cx="4135754" cy="1419225"/>
            </a:xfrm>
            <a:custGeom>
              <a:avLst/>
              <a:gdLst/>
              <a:ahLst/>
              <a:cxnLst/>
              <a:rect l="l" t="t" r="r" b="b"/>
              <a:pathLst>
                <a:path w="4135754" h="1419225">
                  <a:moveTo>
                    <a:pt x="952" y="587235"/>
                  </a:moveTo>
                  <a:lnTo>
                    <a:pt x="0" y="1419148"/>
                  </a:lnTo>
                  <a:lnTo>
                    <a:pt x="4135754" y="839304"/>
                  </a:lnTo>
                  <a:lnTo>
                    <a:pt x="4134485" y="0"/>
                  </a:lnTo>
                  <a:lnTo>
                    <a:pt x="952" y="587235"/>
                  </a:lnTo>
                  <a:close/>
                </a:path>
              </a:pathLst>
            </a:custGeom>
            <a:ln w="12700">
              <a:solidFill>
                <a:srgbClr val="F57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 rot="21120000">
            <a:off x="1274057" y="6118669"/>
            <a:ext cx="337220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Every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exercise</a:t>
            </a:r>
            <a:r>
              <a:rPr sz="1100" b="1" i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b="1" i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predetermined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speed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 rot="21120000">
            <a:off x="2295555" y="6270350"/>
            <a:ext cx="1360377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set</a:t>
            </a:r>
            <a:r>
              <a:rPr sz="1100" b="1" i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100" b="1" i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b="1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instructor.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 rot="21120000">
            <a:off x="2295211" y="6422201"/>
            <a:ext cx="139069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TOO</a:t>
            </a:r>
            <a:r>
              <a:rPr sz="1100" b="1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SLOW</a:t>
            </a:r>
            <a:r>
              <a:rPr sz="1100" b="1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r>
              <a:rPr sz="1100" b="1" i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100" b="1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Skid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 rot="21120000">
            <a:off x="2160518" y="6574887"/>
            <a:ext cx="1677148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TOO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FAST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r>
              <a:rPr sz="1100" b="1" i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10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Recovery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3" name="object 3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6" name="object 3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5" name="object 4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8" name="object 4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79590" y="6535647"/>
            <a:ext cx="1992630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0"/>
              </a:spcBef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EASYDRIF</a:t>
            </a:r>
            <a:r>
              <a:rPr sz="1100" spc="-8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,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070"/>
              </a:lnSpc>
            </a:pP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Gainesville,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Florida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950" spc="10" dirty="0">
                <a:solidFill>
                  <a:srgbClr val="231F20"/>
                </a:solidFill>
                <a:latin typeface="Century Gothic"/>
                <a:cs typeface="Century Gothic"/>
              </a:rPr>
              <a:t>Phone</a:t>
            </a:r>
            <a:r>
              <a:rPr sz="950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Century Gothic"/>
                <a:cs typeface="Century Gothic"/>
              </a:rPr>
              <a:t>:</a:t>
            </a:r>
            <a:r>
              <a:rPr sz="95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Century Gothic"/>
                <a:cs typeface="Century Gothic"/>
              </a:rPr>
              <a:t>352-318-3683</a:t>
            </a:r>
            <a:endParaRPr sz="95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  <a:hlinkClick r:id="rId3"/>
              </a:rPr>
              <a:t>contact@easydriftusa.com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solidFill>
                  <a:srgbClr val="231F20"/>
                </a:solidFill>
                <a:latin typeface="Century Gothic"/>
                <a:cs typeface="Century Gothic"/>
                <a:hlinkClick r:id="rId4"/>
              </a:rPr>
              <a:t>www.easydriftusa.com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5" name="object 5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7" name="object 17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8977" y="1601596"/>
            <a:ext cx="2138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8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spc="-85" dirty="0">
                <a:solidFill>
                  <a:srgbClr val="231F20"/>
                </a:solidFill>
                <a:latin typeface="Century Gothic"/>
                <a:cs typeface="Century Gothic"/>
              </a:rPr>
              <a:t>SCHOOL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824" y="3107818"/>
            <a:ext cx="3354070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68300">
              <a:lnSpc>
                <a:spcPts val="1310"/>
              </a:lnSpc>
              <a:spcBef>
                <a:spcPts val="100"/>
              </a:spcBef>
              <a:buClr>
                <a:srgbClr val="FF7E00"/>
              </a:buClr>
              <a:buSzPct val="90909"/>
              <a:buFont typeface="Webdings"/>
              <a:buChar char="•"/>
              <a:tabLst>
                <a:tab pos="380365" algn="l"/>
                <a:tab pos="381000" algn="l"/>
              </a:tabLst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Instructor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Certification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endParaRPr sz="1100">
              <a:latin typeface="Century Gothic"/>
              <a:cs typeface="Century Gothic"/>
            </a:endParaRPr>
          </a:p>
          <a:p>
            <a:pPr marL="848994" lvl="1" indent="-113030">
              <a:lnSpc>
                <a:spcPts val="1190"/>
              </a:lnSpc>
              <a:buChar char="-"/>
              <a:tabLst>
                <a:tab pos="849630" algn="l"/>
              </a:tabLst>
            </a:pP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hours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classroom</a:t>
            </a:r>
            <a:endParaRPr sz="1000">
              <a:latin typeface="Century Gothic"/>
              <a:cs typeface="Century Gothic"/>
            </a:endParaRPr>
          </a:p>
          <a:p>
            <a:pPr marL="848994" lvl="1" indent="-113030">
              <a:lnSpc>
                <a:spcPct val="100000"/>
              </a:lnSpc>
              <a:buChar char="-"/>
              <a:tabLst>
                <a:tab pos="849630" algn="l"/>
              </a:tabLst>
            </a:pP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hours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driving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range</a:t>
            </a:r>
            <a:endParaRPr sz="10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Clr>
                <a:srgbClr val="231F20"/>
              </a:buClr>
              <a:buFont typeface="Century Gothic"/>
              <a:buChar char="-"/>
            </a:pPr>
            <a:endParaRPr sz="400">
              <a:latin typeface="Century Gothic"/>
              <a:cs typeface="Century Gothic"/>
            </a:endParaRPr>
          </a:p>
          <a:p>
            <a:pPr marL="381000" indent="-368300">
              <a:lnSpc>
                <a:spcPts val="1310"/>
              </a:lnSpc>
              <a:buClr>
                <a:srgbClr val="FF7E00"/>
              </a:buClr>
              <a:buSzPct val="90909"/>
              <a:buFont typeface="Webdings"/>
              <a:buChar char="•"/>
              <a:tabLst>
                <a:tab pos="380365" algn="l"/>
                <a:tab pos="381000" algn="l"/>
              </a:tabLst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Master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Instructor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endParaRPr sz="1100">
              <a:latin typeface="Century Gothic"/>
              <a:cs typeface="Century Gothic"/>
            </a:endParaRPr>
          </a:p>
          <a:p>
            <a:pPr marL="825500" marR="5080" lvl="1" indent="-88900">
              <a:lnSpc>
                <a:spcPts val="1200"/>
              </a:lnSpc>
              <a:spcBef>
                <a:spcPts val="30"/>
              </a:spcBef>
              <a:buChar char="-"/>
              <a:tabLst>
                <a:tab pos="814069" algn="l"/>
              </a:tabLst>
            </a:pP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40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hours of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which approximately 16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hours </a:t>
            </a:r>
            <a:r>
              <a:rPr sz="1000" spc="-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 classroom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619" y="5246496"/>
            <a:ext cx="3279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register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please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go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to: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000" b="1" i="1" spc="20" dirty="0">
                <a:solidFill>
                  <a:srgbClr val="231F20"/>
                </a:solidFill>
                <a:latin typeface="Century Gothic"/>
                <a:cs typeface="Century Gothic"/>
                <a:hlinkClick r:id="rId2"/>
              </a:rPr>
              <a:t>http://www.easydriftusa.com/training-registration/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6" name="object 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9" name="object 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2" name="object 1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5" name="object 1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8" name="object 1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1" name="object 2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4" name="object 2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7" name="object 2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654" y="152400"/>
            <a:ext cx="5257292" cy="79979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109" y="1723897"/>
            <a:ext cx="221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TABLE</a:t>
            </a:r>
            <a:r>
              <a:rPr sz="18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800" b="1" i="1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800" b="1" i="1" dirty="0">
                <a:solidFill>
                  <a:srgbClr val="231F20"/>
                </a:solidFill>
                <a:latin typeface="Century Gothic"/>
                <a:cs typeface="Century Gothic"/>
              </a:rPr>
              <a:t>CONTENTS</a:t>
            </a:r>
            <a:endParaRPr sz="180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4154" y="3201985"/>
          <a:ext cx="3926204" cy="236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50" spc="725" dirty="0">
                          <a:solidFill>
                            <a:srgbClr val="F57E20"/>
                          </a:solidFill>
                          <a:latin typeface="Webdings"/>
                          <a:cs typeface="Webdings"/>
                        </a:rPr>
                        <a:t></a:t>
                      </a:r>
                      <a:endParaRPr sz="1450">
                        <a:latin typeface="Webdings"/>
                        <a:cs typeface="Webding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50" i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GLOSSARY</a:t>
                      </a:r>
                      <a:r>
                        <a:rPr sz="1450" i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50" i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1450" i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50" i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TERMS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50" i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50" spc="725" dirty="0">
                          <a:solidFill>
                            <a:srgbClr val="F57E20"/>
                          </a:solidFill>
                          <a:latin typeface="Webdings"/>
                          <a:cs typeface="Webdings"/>
                        </a:rPr>
                        <a:t></a:t>
                      </a:r>
                      <a:endParaRPr sz="1450">
                        <a:latin typeface="Webdings"/>
                        <a:cs typeface="Webdings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450" i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INSTALLATION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50" i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50" spc="725" dirty="0">
                          <a:solidFill>
                            <a:srgbClr val="F57E20"/>
                          </a:solidFill>
                          <a:latin typeface="Webdings"/>
                          <a:cs typeface="Webdings"/>
                        </a:rPr>
                        <a:t></a:t>
                      </a:r>
                      <a:endParaRPr sz="1450">
                        <a:latin typeface="Webdings"/>
                        <a:cs typeface="Webdings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450" i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EXERCISES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450" i="1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670"/>
                        </a:lnSpc>
                      </a:pPr>
                      <a:r>
                        <a:rPr sz="1450" spc="725" dirty="0">
                          <a:solidFill>
                            <a:srgbClr val="F57E20"/>
                          </a:solidFill>
                          <a:latin typeface="Webdings"/>
                          <a:cs typeface="Webdings"/>
                        </a:rPr>
                        <a:t></a:t>
                      </a:r>
                      <a:endParaRPr sz="1450">
                        <a:latin typeface="Webdings"/>
                        <a:cs typeface="Webdings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ts val="1670"/>
                        </a:lnSpc>
                      </a:pPr>
                      <a:r>
                        <a:rPr sz="1450" i="1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LIABILITY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670"/>
                        </a:lnSpc>
                      </a:pPr>
                      <a:r>
                        <a:rPr sz="1450" i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sz="14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6" name="object 6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9" name="object 9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2" name="object 12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5" name="object 15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8" name="object 18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1" name="object 21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4" name="object 24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7" name="object 27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5778"/>
            <a:ext cx="5257800" cy="79976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344" y="1029617"/>
            <a:ext cx="4115435" cy="43154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72085" algn="just">
              <a:lnSpc>
                <a:spcPct val="108600"/>
              </a:lnSpc>
              <a:spcBef>
                <a:spcPts val="8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1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Driver</a:t>
            </a:r>
            <a:r>
              <a:rPr sz="1100" b="1" i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Training</a:t>
            </a:r>
            <a:r>
              <a:rPr sz="11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1100" b="1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(DTS)</a:t>
            </a:r>
            <a:r>
              <a:rPr sz="1100" b="1" i="1" spc="-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completely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new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revolutionary product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was primarily designed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save lives, by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teaching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people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physics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driving.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">
              <a:latin typeface="Century Gothic"/>
              <a:cs typeface="Century Gothic"/>
            </a:endParaRPr>
          </a:p>
          <a:p>
            <a:pPr marL="974725" marR="116839" indent="-824865">
              <a:lnSpc>
                <a:spcPct val="106100"/>
              </a:lnSpc>
              <a:spcBef>
                <a:spcPts val="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1100" b="1" i="1" spc="-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new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concept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replicates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very</a:t>
            </a:r>
            <a:r>
              <a:rPr sz="900" i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low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grip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conditions </a:t>
            </a:r>
            <a:r>
              <a:rPr sz="900" i="1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without altering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vehicle’s</a:t>
            </a:r>
            <a:r>
              <a:rPr sz="9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dynamics.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00">
              <a:latin typeface="Century Gothic"/>
              <a:cs typeface="Century Gothic"/>
            </a:endParaRPr>
          </a:p>
          <a:p>
            <a:pPr marL="12700" marR="127635">
              <a:lnSpc>
                <a:spcPct val="10860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patented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Driver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Training System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composed of a </a:t>
            </a:r>
            <a:r>
              <a:rPr sz="900" spc="-2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specific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designed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 that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slides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over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tire. It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made of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very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high-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tech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nylon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based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polymer.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Century Gothic"/>
              <a:cs typeface="Century Gothic"/>
            </a:endParaRPr>
          </a:p>
          <a:p>
            <a:pPr marL="12700" marR="182245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Installation,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using our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 vacuum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tool, takes only a few minutes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mounting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dedicated set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 and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rims.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Once fitted with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DTS,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wheel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behaves like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summer tire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snow.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9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entury Gothic"/>
                <a:cs typeface="Century Gothic"/>
                <a:hlinkClick r:id="rId3"/>
              </a:rPr>
              <a:t>http://easydriftusa.com/installation/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00">
              <a:latin typeface="Century Gothic"/>
              <a:cs typeface="Century Gothic"/>
            </a:endParaRPr>
          </a:p>
          <a:p>
            <a:pPr marL="12700" marR="180340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system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mounted 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type of cars. FWD,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RWD,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AWD.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Our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range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product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goes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from Go-Kart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Heavy Trucks.</a:t>
            </a:r>
            <a:endParaRPr sz="900">
              <a:latin typeface="Century Gothic"/>
              <a:cs typeface="Century Gothic"/>
            </a:endParaRPr>
          </a:p>
          <a:p>
            <a:pPr marL="12700" marR="5080">
              <a:lnSpc>
                <a:spcPts val="120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doesn’t damage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surface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won’t leave any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marks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ground. It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very quiet system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good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asphalt.The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1100" b="1" i="1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from 10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MPH /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15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KPH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reach speeds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over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125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MPH /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200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KPH.</a:t>
            </a:r>
            <a:endParaRPr sz="900">
              <a:latin typeface="Century Gothic"/>
              <a:cs typeface="Century Gothic"/>
            </a:endParaRPr>
          </a:p>
          <a:p>
            <a:pPr marL="12700" marR="201930">
              <a:lnSpc>
                <a:spcPct val="108600"/>
              </a:lnSpc>
              <a:spcBef>
                <a:spcPts val="380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EASYDRIFT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 fitted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any wheels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900" spc="-2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only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system where you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independently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choose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wheel with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reduced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grip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not change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dynamics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548449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endParaRPr sz="800">
              <a:latin typeface="Webdings"/>
              <a:cs typeface="Web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568769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endParaRPr sz="800">
              <a:latin typeface="Webdings"/>
              <a:cs typeface="Web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544" y="589089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endParaRPr sz="800">
              <a:latin typeface="Webdings"/>
              <a:cs typeface="Web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544" y="6094095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57E20"/>
                </a:solidFill>
                <a:latin typeface="Webdings"/>
                <a:cs typeface="Webdings"/>
              </a:rPr>
              <a:t></a:t>
            </a:r>
            <a:endParaRPr sz="800">
              <a:latin typeface="Webdings"/>
              <a:cs typeface="Web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4744" y="5405754"/>
            <a:ext cx="25304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835">
              <a:lnSpc>
                <a:spcPct val="1481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4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wheels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simulate driving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snow,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2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front wheels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create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understeer,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rear wheels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create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oversteer,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wheel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reduce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coefficient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grip.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344" y="6355716"/>
            <a:ext cx="394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wear life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equipment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depends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many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different parameters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such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as: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type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(FWD,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RWD,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AWD),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type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exercises, vehicle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weight, speed, and quality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asphalt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surface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40" y="152400"/>
            <a:ext cx="5251446" cy="79964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06432" y="2973546"/>
            <a:ext cx="438150" cy="431165"/>
          </a:xfrm>
          <a:custGeom>
            <a:avLst/>
            <a:gdLst/>
            <a:ahLst/>
            <a:cxnLst/>
            <a:rect l="l" t="t" r="r" b="b"/>
            <a:pathLst>
              <a:path w="438150" h="431164">
                <a:moveTo>
                  <a:pt x="323418" y="18834"/>
                </a:moveTo>
                <a:lnTo>
                  <a:pt x="300012" y="10592"/>
                </a:lnTo>
                <a:lnTo>
                  <a:pt x="275840" y="4706"/>
                </a:lnTo>
                <a:lnTo>
                  <a:pt x="250901" y="1176"/>
                </a:lnTo>
                <a:lnTo>
                  <a:pt x="225196" y="0"/>
                </a:lnTo>
                <a:lnTo>
                  <a:pt x="193801" y="1769"/>
                </a:lnTo>
                <a:lnTo>
                  <a:pt x="136037" y="15928"/>
                </a:lnTo>
                <a:lnTo>
                  <a:pt x="85489" y="43853"/>
                </a:lnTo>
                <a:lnTo>
                  <a:pt x="45308" y="83129"/>
                </a:lnTo>
                <a:lnTo>
                  <a:pt x="16480" y="132492"/>
                </a:lnTo>
                <a:lnTo>
                  <a:pt x="1831" y="186771"/>
                </a:lnTo>
                <a:lnTo>
                  <a:pt x="0" y="215430"/>
                </a:lnTo>
                <a:lnTo>
                  <a:pt x="3191" y="253467"/>
                </a:lnTo>
                <a:lnTo>
                  <a:pt x="28723" y="322532"/>
                </a:lnTo>
                <a:lnTo>
                  <a:pt x="51066" y="353555"/>
                </a:lnTo>
                <a:lnTo>
                  <a:pt x="87235" y="387500"/>
                </a:lnTo>
                <a:lnTo>
                  <a:pt x="129335" y="411745"/>
                </a:lnTo>
                <a:lnTo>
                  <a:pt x="177366" y="426291"/>
                </a:lnTo>
                <a:lnTo>
                  <a:pt x="231330" y="431139"/>
                </a:lnTo>
                <a:lnTo>
                  <a:pt x="275848" y="427641"/>
                </a:lnTo>
                <a:lnTo>
                  <a:pt x="315637" y="417148"/>
                </a:lnTo>
                <a:lnTo>
                  <a:pt x="350700" y="399662"/>
                </a:lnTo>
                <a:lnTo>
                  <a:pt x="381038" y="375183"/>
                </a:lnTo>
                <a:lnTo>
                  <a:pt x="405550" y="344758"/>
                </a:lnTo>
                <a:lnTo>
                  <a:pt x="423140" y="309432"/>
                </a:lnTo>
                <a:lnTo>
                  <a:pt x="433807" y="269205"/>
                </a:lnTo>
                <a:lnTo>
                  <a:pt x="437553" y="224078"/>
                </a:lnTo>
                <a:lnTo>
                  <a:pt x="260629" y="224078"/>
                </a:lnTo>
                <a:lnTo>
                  <a:pt x="260629" y="263702"/>
                </a:lnTo>
                <a:lnTo>
                  <a:pt x="391502" y="263702"/>
                </a:lnTo>
                <a:lnTo>
                  <a:pt x="385223" y="290839"/>
                </a:lnTo>
                <a:lnTo>
                  <a:pt x="359272" y="337163"/>
                </a:lnTo>
                <a:lnTo>
                  <a:pt x="316471" y="371975"/>
                </a:lnTo>
                <a:lnTo>
                  <a:pt x="262897" y="389830"/>
                </a:lnTo>
                <a:lnTo>
                  <a:pt x="232448" y="392061"/>
                </a:lnTo>
                <a:lnTo>
                  <a:pt x="206880" y="390571"/>
                </a:lnTo>
                <a:lnTo>
                  <a:pt x="158879" y="378645"/>
                </a:lnTo>
                <a:lnTo>
                  <a:pt x="115729" y="355161"/>
                </a:lnTo>
                <a:lnTo>
                  <a:pt x="81409" y="322371"/>
                </a:lnTo>
                <a:lnTo>
                  <a:pt x="56937" y="281482"/>
                </a:lnTo>
                <a:lnTo>
                  <a:pt x="44516" y="237466"/>
                </a:lnTo>
                <a:lnTo>
                  <a:pt x="42964" y="214591"/>
                </a:lnTo>
                <a:lnTo>
                  <a:pt x="44464" y="192277"/>
                </a:lnTo>
                <a:lnTo>
                  <a:pt x="56465" y="149371"/>
                </a:lnTo>
                <a:lnTo>
                  <a:pt x="80197" y="109535"/>
                </a:lnTo>
                <a:lnTo>
                  <a:pt x="114030" y="77378"/>
                </a:lnTo>
                <a:lnTo>
                  <a:pt x="156759" y="54087"/>
                </a:lnTo>
                <a:lnTo>
                  <a:pt x="202732" y="42224"/>
                </a:lnTo>
                <a:lnTo>
                  <a:pt x="226580" y="40741"/>
                </a:lnTo>
                <a:lnTo>
                  <a:pt x="246106" y="41832"/>
                </a:lnTo>
                <a:lnTo>
                  <a:pt x="285948" y="50551"/>
                </a:lnTo>
                <a:lnTo>
                  <a:pt x="326286" y="67922"/>
                </a:lnTo>
                <a:lnTo>
                  <a:pt x="363889" y="93525"/>
                </a:lnTo>
                <a:lnTo>
                  <a:pt x="381457" y="109385"/>
                </a:lnTo>
                <a:lnTo>
                  <a:pt x="413270" y="79248"/>
                </a:lnTo>
                <a:lnTo>
                  <a:pt x="391224" y="59883"/>
                </a:lnTo>
                <a:lnTo>
                  <a:pt x="368901" y="43359"/>
                </a:lnTo>
                <a:lnTo>
                  <a:pt x="346299" y="29675"/>
                </a:lnTo>
                <a:lnTo>
                  <a:pt x="323418" y="18834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09416" y="2960839"/>
            <a:ext cx="2384425" cy="456565"/>
            <a:chOff x="1909416" y="2960839"/>
            <a:chExt cx="2384425" cy="456565"/>
          </a:xfrm>
        </p:grpSpPr>
        <p:sp>
          <p:nvSpPr>
            <p:cNvPr id="5" name="object 5"/>
            <p:cNvSpPr/>
            <p:nvPr/>
          </p:nvSpPr>
          <p:spPr>
            <a:xfrm>
              <a:off x="1922116" y="2983866"/>
              <a:ext cx="199390" cy="410845"/>
            </a:xfrm>
            <a:custGeom>
              <a:avLst/>
              <a:gdLst/>
              <a:ahLst/>
              <a:cxnLst/>
              <a:rect l="l" t="t" r="r" b="b"/>
              <a:pathLst>
                <a:path w="199389" h="410845">
                  <a:moveTo>
                    <a:pt x="0" y="410489"/>
                  </a:moveTo>
                  <a:lnTo>
                    <a:pt x="198970" y="410489"/>
                  </a:lnTo>
                  <a:lnTo>
                    <a:pt x="198970" y="370865"/>
                  </a:lnTo>
                  <a:lnTo>
                    <a:pt x="41021" y="370865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958" y="2973546"/>
              <a:ext cx="433070" cy="431165"/>
            </a:xfrm>
            <a:custGeom>
              <a:avLst/>
              <a:gdLst/>
              <a:ahLst/>
              <a:cxnLst/>
              <a:rect l="l" t="t" r="r" b="b"/>
              <a:pathLst>
                <a:path w="433069" h="431164">
                  <a:moveTo>
                    <a:pt x="106667" y="28600"/>
                  </a:moveTo>
                  <a:lnTo>
                    <a:pt x="62445" y="62682"/>
                  </a:lnTo>
                  <a:lnTo>
                    <a:pt x="28625" y="107708"/>
                  </a:lnTo>
                  <a:lnTo>
                    <a:pt x="7154" y="160385"/>
                  </a:lnTo>
                  <a:lnTo>
                    <a:pt x="0" y="217385"/>
                  </a:lnTo>
                  <a:lnTo>
                    <a:pt x="3926" y="260114"/>
                  </a:lnTo>
                  <a:lnTo>
                    <a:pt x="15706" y="299566"/>
                  </a:lnTo>
                  <a:lnTo>
                    <a:pt x="35340" y="335738"/>
                  </a:lnTo>
                  <a:lnTo>
                    <a:pt x="62826" y="368630"/>
                  </a:lnTo>
                  <a:lnTo>
                    <a:pt x="96021" y="395976"/>
                  </a:lnTo>
                  <a:lnTo>
                    <a:pt x="132776" y="415510"/>
                  </a:lnTo>
                  <a:lnTo>
                    <a:pt x="173092" y="427232"/>
                  </a:lnTo>
                  <a:lnTo>
                    <a:pt x="216966" y="431139"/>
                  </a:lnTo>
                  <a:lnTo>
                    <a:pt x="260341" y="427215"/>
                  </a:lnTo>
                  <a:lnTo>
                    <a:pt x="300280" y="415442"/>
                  </a:lnTo>
                  <a:lnTo>
                    <a:pt x="336783" y="395820"/>
                  </a:lnTo>
                  <a:lnTo>
                    <a:pt x="369849" y="368350"/>
                  </a:lnTo>
                  <a:lnTo>
                    <a:pt x="397271" y="335246"/>
                  </a:lnTo>
                  <a:lnTo>
                    <a:pt x="416861" y="298724"/>
                  </a:lnTo>
                  <a:lnTo>
                    <a:pt x="428617" y="258785"/>
                  </a:lnTo>
                  <a:lnTo>
                    <a:pt x="432536" y="215430"/>
                  </a:lnTo>
                  <a:lnTo>
                    <a:pt x="428609" y="171736"/>
                  </a:lnTo>
                  <a:lnTo>
                    <a:pt x="416829" y="131638"/>
                  </a:lnTo>
                  <a:lnTo>
                    <a:pt x="397196" y="95136"/>
                  </a:lnTo>
                  <a:lnTo>
                    <a:pt x="369709" y="62230"/>
                  </a:lnTo>
                  <a:lnTo>
                    <a:pt x="336393" y="35002"/>
                  </a:lnTo>
                  <a:lnTo>
                    <a:pt x="299272" y="15555"/>
                  </a:lnTo>
                  <a:lnTo>
                    <a:pt x="258345" y="3888"/>
                  </a:lnTo>
                  <a:lnTo>
                    <a:pt x="213614" y="0"/>
                  </a:lnTo>
                  <a:lnTo>
                    <a:pt x="185361" y="1788"/>
                  </a:lnTo>
                  <a:lnTo>
                    <a:pt x="158116" y="7151"/>
                  </a:lnTo>
                  <a:lnTo>
                    <a:pt x="131884" y="16089"/>
                  </a:lnTo>
                  <a:lnTo>
                    <a:pt x="106667" y="28600"/>
                  </a:lnTo>
                  <a:close/>
                </a:path>
                <a:path w="433069" h="431164">
                  <a:moveTo>
                    <a:pt x="303199" y="63639"/>
                  </a:moveTo>
                  <a:lnTo>
                    <a:pt x="339910" y="91330"/>
                  </a:lnTo>
                  <a:lnTo>
                    <a:pt x="367334" y="126898"/>
                  </a:lnTo>
                  <a:lnTo>
                    <a:pt x="384422" y="168751"/>
                  </a:lnTo>
                  <a:lnTo>
                    <a:pt x="390118" y="215290"/>
                  </a:lnTo>
                  <a:lnTo>
                    <a:pt x="388694" y="239307"/>
                  </a:lnTo>
                  <a:lnTo>
                    <a:pt x="377302" y="283993"/>
                  </a:lnTo>
                  <a:lnTo>
                    <a:pt x="354826" y="323702"/>
                  </a:lnTo>
                  <a:lnTo>
                    <a:pt x="323107" y="355396"/>
                  </a:lnTo>
                  <a:lnTo>
                    <a:pt x="283117" y="378187"/>
                  </a:lnTo>
                  <a:lnTo>
                    <a:pt x="238883" y="389775"/>
                  </a:lnTo>
                  <a:lnTo>
                    <a:pt x="215430" y="391223"/>
                  </a:lnTo>
                  <a:lnTo>
                    <a:pt x="180954" y="388074"/>
                  </a:lnTo>
                  <a:lnTo>
                    <a:pt x="119809" y="362875"/>
                  </a:lnTo>
                  <a:lnTo>
                    <a:pt x="70953" y="314192"/>
                  </a:lnTo>
                  <a:lnTo>
                    <a:pt x="45589" y="252407"/>
                  </a:lnTo>
                  <a:lnTo>
                    <a:pt x="42418" y="217246"/>
                  </a:lnTo>
                  <a:lnTo>
                    <a:pt x="43851" y="193105"/>
                  </a:lnTo>
                  <a:lnTo>
                    <a:pt x="55314" y="148280"/>
                  </a:lnTo>
                  <a:lnTo>
                    <a:pt x="77917" y="108520"/>
                  </a:lnTo>
                  <a:lnTo>
                    <a:pt x="109779" y="76544"/>
                  </a:lnTo>
                  <a:lnTo>
                    <a:pt x="149770" y="53255"/>
                  </a:lnTo>
                  <a:lnTo>
                    <a:pt x="192951" y="41386"/>
                  </a:lnTo>
                  <a:lnTo>
                    <a:pt x="215430" y="39903"/>
                  </a:lnTo>
                  <a:lnTo>
                    <a:pt x="238316" y="41386"/>
                  </a:lnTo>
                  <a:lnTo>
                    <a:pt x="260572" y="45837"/>
                  </a:lnTo>
                  <a:lnTo>
                    <a:pt x="282199" y="53255"/>
                  </a:lnTo>
                  <a:lnTo>
                    <a:pt x="303199" y="6363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0393" y="297353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0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9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30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3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5027" y="297353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0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9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30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3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806" y="2983868"/>
              <a:ext cx="395605" cy="410845"/>
            </a:xfrm>
            <a:custGeom>
              <a:avLst/>
              <a:gdLst/>
              <a:ahLst/>
              <a:cxnLst/>
              <a:rect l="l" t="t" r="r" b="b"/>
              <a:pathLst>
                <a:path w="395604" h="410845">
                  <a:moveTo>
                    <a:pt x="193941" y="0"/>
                  </a:moveTo>
                  <a:lnTo>
                    <a:pt x="0" y="410489"/>
                  </a:lnTo>
                  <a:lnTo>
                    <a:pt x="45770" y="410489"/>
                  </a:lnTo>
                  <a:lnTo>
                    <a:pt x="109715" y="275424"/>
                  </a:lnTo>
                  <a:lnTo>
                    <a:pt x="286550" y="275424"/>
                  </a:lnTo>
                  <a:lnTo>
                    <a:pt x="351104" y="410489"/>
                  </a:lnTo>
                  <a:lnTo>
                    <a:pt x="395414" y="410489"/>
                  </a:lnTo>
                  <a:lnTo>
                    <a:pt x="203987" y="0"/>
                  </a:lnTo>
                  <a:lnTo>
                    <a:pt x="193941" y="0"/>
                  </a:lnTo>
                  <a:close/>
                </a:path>
                <a:path w="395604" h="410845">
                  <a:moveTo>
                    <a:pt x="268808" y="235800"/>
                  </a:moveTo>
                  <a:lnTo>
                    <a:pt x="128473" y="235800"/>
                  </a:lnTo>
                  <a:lnTo>
                    <a:pt x="198805" y="87210"/>
                  </a:lnTo>
                  <a:lnTo>
                    <a:pt x="268808" y="23580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7080" y="2983866"/>
              <a:ext cx="262890" cy="410845"/>
            </a:xfrm>
            <a:custGeom>
              <a:avLst/>
              <a:gdLst/>
              <a:ahLst/>
              <a:cxnLst/>
              <a:rect l="l" t="t" r="r" b="b"/>
              <a:pathLst>
                <a:path w="262889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219900"/>
                  </a:lnTo>
                  <a:lnTo>
                    <a:pt x="64211" y="219900"/>
                  </a:lnTo>
                  <a:lnTo>
                    <a:pt x="211836" y="410489"/>
                  </a:lnTo>
                  <a:lnTo>
                    <a:pt x="262585" y="410489"/>
                  </a:lnTo>
                  <a:lnTo>
                    <a:pt x="114973" y="219900"/>
                  </a:lnTo>
                  <a:lnTo>
                    <a:pt x="139390" y="218964"/>
                  </a:lnTo>
                  <a:lnTo>
                    <a:pt x="179852" y="212329"/>
                  </a:lnTo>
                  <a:lnTo>
                    <a:pt x="221813" y="190525"/>
                  </a:lnTo>
                  <a:lnTo>
                    <a:pt x="247857" y="154990"/>
                  </a:lnTo>
                  <a:lnTo>
                    <a:pt x="256730" y="109258"/>
                  </a:lnTo>
                  <a:lnTo>
                    <a:pt x="255299" y="89929"/>
                  </a:lnTo>
                  <a:lnTo>
                    <a:pt x="233845" y="41490"/>
                  </a:lnTo>
                  <a:lnTo>
                    <a:pt x="191832" y="10981"/>
                  </a:lnTo>
                  <a:lnTo>
                    <a:pt x="139106" y="1398"/>
                  </a:lnTo>
                  <a:lnTo>
                    <a:pt x="8176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5401" y="3011348"/>
              <a:ext cx="198691" cy="1654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77899" y="2983868"/>
              <a:ext cx="303530" cy="410845"/>
            </a:xfrm>
            <a:custGeom>
              <a:avLst/>
              <a:gdLst/>
              <a:ahLst/>
              <a:cxnLst/>
              <a:rect l="l" t="t" r="r" b="b"/>
              <a:pathLst>
                <a:path w="303529" h="410845">
                  <a:moveTo>
                    <a:pt x="132549" y="214312"/>
                  </a:moveTo>
                  <a:lnTo>
                    <a:pt x="132549" y="410489"/>
                  </a:lnTo>
                  <a:lnTo>
                    <a:pt x="173012" y="410489"/>
                  </a:lnTo>
                  <a:lnTo>
                    <a:pt x="173012" y="214312"/>
                  </a:lnTo>
                  <a:lnTo>
                    <a:pt x="303047" y="0"/>
                  </a:lnTo>
                  <a:lnTo>
                    <a:pt x="255612" y="0"/>
                  </a:lnTo>
                  <a:lnTo>
                    <a:pt x="152234" y="169291"/>
                  </a:lnTo>
                  <a:lnTo>
                    <a:pt x="47193" y="0"/>
                  </a:lnTo>
                  <a:lnTo>
                    <a:pt x="0" y="0"/>
                  </a:lnTo>
                  <a:lnTo>
                    <a:pt x="132549" y="21431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481056" y="3583146"/>
            <a:ext cx="433070" cy="431165"/>
          </a:xfrm>
          <a:custGeom>
            <a:avLst/>
            <a:gdLst/>
            <a:ahLst/>
            <a:cxnLst/>
            <a:rect l="l" t="t" r="r" b="b"/>
            <a:pathLst>
              <a:path w="433069" h="431164">
                <a:moveTo>
                  <a:pt x="106667" y="28600"/>
                </a:moveTo>
                <a:lnTo>
                  <a:pt x="62445" y="62682"/>
                </a:lnTo>
                <a:lnTo>
                  <a:pt x="28625" y="107708"/>
                </a:lnTo>
                <a:lnTo>
                  <a:pt x="7154" y="160385"/>
                </a:lnTo>
                <a:lnTo>
                  <a:pt x="0" y="217385"/>
                </a:lnTo>
                <a:lnTo>
                  <a:pt x="3926" y="260114"/>
                </a:lnTo>
                <a:lnTo>
                  <a:pt x="15706" y="299566"/>
                </a:lnTo>
                <a:lnTo>
                  <a:pt x="35340" y="335738"/>
                </a:lnTo>
                <a:lnTo>
                  <a:pt x="62826" y="368630"/>
                </a:lnTo>
                <a:lnTo>
                  <a:pt x="96021" y="395976"/>
                </a:lnTo>
                <a:lnTo>
                  <a:pt x="132776" y="415510"/>
                </a:lnTo>
                <a:lnTo>
                  <a:pt x="173092" y="427232"/>
                </a:lnTo>
                <a:lnTo>
                  <a:pt x="216966" y="431139"/>
                </a:lnTo>
                <a:lnTo>
                  <a:pt x="260341" y="427215"/>
                </a:lnTo>
                <a:lnTo>
                  <a:pt x="300280" y="415442"/>
                </a:lnTo>
                <a:lnTo>
                  <a:pt x="336783" y="395820"/>
                </a:lnTo>
                <a:lnTo>
                  <a:pt x="369849" y="368350"/>
                </a:lnTo>
                <a:lnTo>
                  <a:pt x="397271" y="335246"/>
                </a:lnTo>
                <a:lnTo>
                  <a:pt x="416861" y="298724"/>
                </a:lnTo>
                <a:lnTo>
                  <a:pt x="428617" y="258785"/>
                </a:lnTo>
                <a:lnTo>
                  <a:pt x="432536" y="215430"/>
                </a:lnTo>
                <a:lnTo>
                  <a:pt x="428609" y="171736"/>
                </a:lnTo>
                <a:lnTo>
                  <a:pt x="416829" y="131638"/>
                </a:lnTo>
                <a:lnTo>
                  <a:pt x="397196" y="95136"/>
                </a:lnTo>
                <a:lnTo>
                  <a:pt x="369709" y="62230"/>
                </a:lnTo>
                <a:lnTo>
                  <a:pt x="336393" y="35002"/>
                </a:lnTo>
                <a:lnTo>
                  <a:pt x="299272" y="15555"/>
                </a:lnTo>
                <a:lnTo>
                  <a:pt x="258345" y="3888"/>
                </a:lnTo>
                <a:lnTo>
                  <a:pt x="213614" y="0"/>
                </a:lnTo>
                <a:lnTo>
                  <a:pt x="185355" y="1788"/>
                </a:lnTo>
                <a:lnTo>
                  <a:pt x="158111" y="7151"/>
                </a:lnTo>
                <a:lnTo>
                  <a:pt x="131882" y="16089"/>
                </a:lnTo>
                <a:lnTo>
                  <a:pt x="106667" y="28600"/>
                </a:lnTo>
                <a:close/>
              </a:path>
              <a:path w="433069" h="431164">
                <a:moveTo>
                  <a:pt x="303199" y="63639"/>
                </a:moveTo>
                <a:lnTo>
                  <a:pt x="339910" y="91330"/>
                </a:lnTo>
                <a:lnTo>
                  <a:pt x="367334" y="126898"/>
                </a:lnTo>
                <a:lnTo>
                  <a:pt x="384422" y="168751"/>
                </a:lnTo>
                <a:lnTo>
                  <a:pt x="390118" y="215290"/>
                </a:lnTo>
                <a:lnTo>
                  <a:pt x="388694" y="239307"/>
                </a:lnTo>
                <a:lnTo>
                  <a:pt x="377302" y="283993"/>
                </a:lnTo>
                <a:lnTo>
                  <a:pt x="354826" y="323702"/>
                </a:lnTo>
                <a:lnTo>
                  <a:pt x="323107" y="355396"/>
                </a:lnTo>
                <a:lnTo>
                  <a:pt x="283117" y="378187"/>
                </a:lnTo>
                <a:lnTo>
                  <a:pt x="238883" y="389775"/>
                </a:lnTo>
                <a:lnTo>
                  <a:pt x="215430" y="391223"/>
                </a:lnTo>
                <a:lnTo>
                  <a:pt x="180954" y="388074"/>
                </a:lnTo>
                <a:lnTo>
                  <a:pt x="119809" y="362875"/>
                </a:lnTo>
                <a:lnTo>
                  <a:pt x="70953" y="314192"/>
                </a:lnTo>
                <a:lnTo>
                  <a:pt x="45589" y="252407"/>
                </a:lnTo>
                <a:lnTo>
                  <a:pt x="42418" y="217246"/>
                </a:lnTo>
                <a:lnTo>
                  <a:pt x="43851" y="193105"/>
                </a:lnTo>
                <a:lnTo>
                  <a:pt x="55314" y="148280"/>
                </a:lnTo>
                <a:lnTo>
                  <a:pt x="77917" y="108520"/>
                </a:lnTo>
                <a:lnTo>
                  <a:pt x="109779" y="76544"/>
                </a:lnTo>
                <a:lnTo>
                  <a:pt x="149770" y="53255"/>
                </a:lnTo>
                <a:lnTo>
                  <a:pt x="192951" y="41386"/>
                </a:lnTo>
                <a:lnTo>
                  <a:pt x="215430" y="39903"/>
                </a:lnTo>
                <a:lnTo>
                  <a:pt x="238316" y="41386"/>
                </a:lnTo>
                <a:lnTo>
                  <a:pt x="260572" y="45837"/>
                </a:lnTo>
                <a:lnTo>
                  <a:pt x="282199" y="53255"/>
                </a:lnTo>
                <a:lnTo>
                  <a:pt x="303199" y="63639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5912" y="3593466"/>
            <a:ext cx="205740" cy="410845"/>
          </a:xfrm>
          <a:custGeom>
            <a:avLst/>
            <a:gdLst/>
            <a:ahLst/>
            <a:cxnLst/>
            <a:rect l="l" t="t" r="r" b="b"/>
            <a:pathLst>
              <a:path w="205739" h="410845">
                <a:moveTo>
                  <a:pt x="0" y="410489"/>
                </a:moveTo>
                <a:lnTo>
                  <a:pt x="41021" y="410489"/>
                </a:lnTo>
                <a:lnTo>
                  <a:pt x="41021" y="209016"/>
                </a:lnTo>
                <a:lnTo>
                  <a:pt x="205663" y="209016"/>
                </a:lnTo>
                <a:lnTo>
                  <a:pt x="205663" y="168833"/>
                </a:lnTo>
                <a:lnTo>
                  <a:pt x="41021" y="168833"/>
                </a:lnTo>
                <a:lnTo>
                  <a:pt x="41021" y="40182"/>
                </a:lnTo>
                <a:lnTo>
                  <a:pt x="205663" y="40182"/>
                </a:lnTo>
                <a:lnTo>
                  <a:pt x="205663" y="0"/>
                </a:lnTo>
                <a:lnTo>
                  <a:pt x="0" y="0"/>
                </a:lnTo>
                <a:lnTo>
                  <a:pt x="0" y="410489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087755" marR="5080" indent="-1075690">
              <a:lnSpc>
                <a:spcPts val="4800"/>
              </a:lnSpc>
              <a:spcBef>
                <a:spcPts val="760"/>
              </a:spcBef>
            </a:pPr>
            <a:r>
              <a:rPr spc="-5" dirty="0"/>
              <a:t>GLOSSA</a:t>
            </a:r>
            <a:r>
              <a:rPr spc="-95" dirty="0"/>
              <a:t>R</a:t>
            </a:r>
            <a:r>
              <a:rPr dirty="0"/>
              <a:t>Y  </a:t>
            </a:r>
            <a:r>
              <a:rPr spc="-5" dirty="0"/>
              <a:t>OF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979460" y="4190366"/>
            <a:ext cx="545465" cy="436245"/>
            <a:chOff x="1979460" y="4190366"/>
            <a:chExt cx="545465" cy="436245"/>
          </a:xfrm>
        </p:grpSpPr>
        <p:sp>
          <p:nvSpPr>
            <p:cNvPr id="17" name="object 17"/>
            <p:cNvSpPr/>
            <p:nvPr/>
          </p:nvSpPr>
          <p:spPr>
            <a:xfrm>
              <a:off x="1992160" y="4203070"/>
              <a:ext cx="225425" cy="410845"/>
            </a:xfrm>
            <a:custGeom>
              <a:avLst/>
              <a:gdLst/>
              <a:ahLst/>
              <a:cxnLst/>
              <a:rect l="l" t="t" r="r" b="b"/>
              <a:pathLst>
                <a:path w="225425" h="410845">
                  <a:moveTo>
                    <a:pt x="91528" y="40182"/>
                  </a:moveTo>
                  <a:lnTo>
                    <a:pt x="91528" y="410489"/>
                  </a:lnTo>
                  <a:lnTo>
                    <a:pt x="133388" y="410489"/>
                  </a:lnTo>
                  <a:lnTo>
                    <a:pt x="133388" y="40182"/>
                  </a:lnTo>
                  <a:lnTo>
                    <a:pt x="224916" y="40182"/>
                  </a:lnTo>
                  <a:lnTo>
                    <a:pt x="224916" y="0"/>
                  </a:lnTo>
                  <a:lnTo>
                    <a:pt x="0" y="0"/>
                  </a:lnTo>
                  <a:lnTo>
                    <a:pt x="0" y="40182"/>
                  </a:lnTo>
                  <a:lnTo>
                    <a:pt x="91528" y="4018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76514" y="4203066"/>
              <a:ext cx="235585" cy="410845"/>
            </a:xfrm>
            <a:custGeom>
              <a:avLst/>
              <a:gdLst/>
              <a:ahLst/>
              <a:cxnLst/>
              <a:rect l="l" t="t" r="r" b="b"/>
              <a:pathLst>
                <a:path w="235585" h="410845">
                  <a:moveTo>
                    <a:pt x="0" y="410489"/>
                  </a:moveTo>
                  <a:lnTo>
                    <a:pt x="233565" y="410489"/>
                  </a:lnTo>
                  <a:lnTo>
                    <a:pt x="233565" y="370306"/>
                  </a:lnTo>
                  <a:lnTo>
                    <a:pt x="41021" y="370306"/>
                  </a:lnTo>
                  <a:lnTo>
                    <a:pt x="41021" y="209016"/>
                  </a:lnTo>
                  <a:lnTo>
                    <a:pt x="233565" y="209016"/>
                  </a:lnTo>
                  <a:lnTo>
                    <a:pt x="233565" y="168833"/>
                  </a:lnTo>
                  <a:lnTo>
                    <a:pt x="41021" y="168833"/>
                  </a:lnTo>
                  <a:lnTo>
                    <a:pt x="41021" y="40182"/>
                  </a:lnTo>
                  <a:lnTo>
                    <a:pt x="235242" y="40182"/>
                  </a:lnTo>
                  <a:lnTo>
                    <a:pt x="23524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72167" y="4180039"/>
            <a:ext cx="1093470" cy="456565"/>
            <a:chOff x="2572167" y="4180039"/>
            <a:chExt cx="1093470" cy="456565"/>
          </a:xfrm>
        </p:grpSpPr>
        <p:sp>
          <p:nvSpPr>
            <p:cNvPr id="20" name="object 20"/>
            <p:cNvSpPr/>
            <p:nvPr/>
          </p:nvSpPr>
          <p:spPr>
            <a:xfrm>
              <a:off x="2584867" y="4203066"/>
              <a:ext cx="262890" cy="410845"/>
            </a:xfrm>
            <a:custGeom>
              <a:avLst/>
              <a:gdLst/>
              <a:ahLst/>
              <a:cxnLst/>
              <a:rect l="l" t="t" r="r" b="b"/>
              <a:pathLst>
                <a:path w="262889" h="410845">
                  <a:moveTo>
                    <a:pt x="0" y="410489"/>
                  </a:moveTo>
                  <a:lnTo>
                    <a:pt x="41021" y="410489"/>
                  </a:lnTo>
                  <a:lnTo>
                    <a:pt x="41021" y="219900"/>
                  </a:lnTo>
                  <a:lnTo>
                    <a:pt x="64211" y="219900"/>
                  </a:lnTo>
                  <a:lnTo>
                    <a:pt x="211836" y="410489"/>
                  </a:lnTo>
                  <a:lnTo>
                    <a:pt x="262585" y="410489"/>
                  </a:lnTo>
                  <a:lnTo>
                    <a:pt x="114973" y="219900"/>
                  </a:lnTo>
                  <a:lnTo>
                    <a:pt x="139390" y="218964"/>
                  </a:lnTo>
                  <a:lnTo>
                    <a:pt x="179852" y="212329"/>
                  </a:lnTo>
                  <a:lnTo>
                    <a:pt x="221813" y="190525"/>
                  </a:lnTo>
                  <a:lnTo>
                    <a:pt x="247857" y="154990"/>
                  </a:lnTo>
                  <a:lnTo>
                    <a:pt x="256730" y="109258"/>
                  </a:lnTo>
                  <a:lnTo>
                    <a:pt x="255299" y="89929"/>
                  </a:lnTo>
                  <a:lnTo>
                    <a:pt x="233845" y="41490"/>
                  </a:lnTo>
                  <a:lnTo>
                    <a:pt x="191832" y="10981"/>
                  </a:lnTo>
                  <a:lnTo>
                    <a:pt x="139106" y="1398"/>
                  </a:lnTo>
                  <a:lnTo>
                    <a:pt x="81762" y="0"/>
                  </a:lnTo>
                  <a:lnTo>
                    <a:pt x="0" y="0"/>
                  </a:lnTo>
                  <a:lnTo>
                    <a:pt x="0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3188" y="4230548"/>
              <a:ext cx="198691" cy="1654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10803" y="4203066"/>
              <a:ext cx="463550" cy="410845"/>
            </a:xfrm>
            <a:custGeom>
              <a:avLst/>
              <a:gdLst/>
              <a:ahLst/>
              <a:cxnLst/>
              <a:rect l="l" t="t" r="r" b="b"/>
              <a:pathLst>
                <a:path w="463550" h="410845">
                  <a:moveTo>
                    <a:pt x="39624" y="410489"/>
                  </a:moveTo>
                  <a:lnTo>
                    <a:pt x="79946" y="114693"/>
                  </a:lnTo>
                  <a:lnTo>
                    <a:pt x="226822" y="410489"/>
                  </a:lnTo>
                  <a:lnTo>
                    <a:pt x="237299" y="410489"/>
                  </a:lnTo>
                  <a:lnTo>
                    <a:pt x="382435" y="116928"/>
                  </a:lnTo>
                  <a:lnTo>
                    <a:pt x="422998" y="410489"/>
                  </a:lnTo>
                  <a:lnTo>
                    <a:pt x="463219" y="410489"/>
                  </a:lnTo>
                  <a:lnTo>
                    <a:pt x="404152" y="0"/>
                  </a:lnTo>
                  <a:lnTo>
                    <a:pt x="397573" y="0"/>
                  </a:lnTo>
                  <a:lnTo>
                    <a:pt x="232308" y="336816"/>
                  </a:lnTo>
                  <a:lnTo>
                    <a:pt x="65430" y="0"/>
                  </a:lnTo>
                  <a:lnTo>
                    <a:pt x="58775" y="0"/>
                  </a:lnTo>
                  <a:lnTo>
                    <a:pt x="0" y="410489"/>
                  </a:lnTo>
                  <a:lnTo>
                    <a:pt x="39624" y="41048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2252" y="4192739"/>
              <a:ext cx="240665" cy="431165"/>
            </a:xfrm>
            <a:custGeom>
              <a:avLst/>
              <a:gdLst/>
              <a:ahLst/>
              <a:cxnLst/>
              <a:rect l="l" t="t" r="r" b="b"/>
              <a:pathLst>
                <a:path w="240664" h="431164">
                  <a:moveTo>
                    <a:pt x="56095" y="411187"/>
                  </a:moveTo>
                  <a:lnTo>
                    <a:pt x="71735" y="419914"/>
                  </a:lnTo>
                  <a:lnTo>
                    <a:pt x="88250" y="426150"/>
                  </a:lnTo>
                  <a:lnTo>
                    <a:pt x="105639" y="429892"/>
                  </a:lnTo>
                  <a:lnTo>
                    <a:pt x="123901" y="431139"/>
                  </a:lnTo>
                  <a:lnTo>
                    <a:pt x="147263" y="429082"/>
                  </a:lnTo>
                  <a:lnTo>
                    <a:pt x="188493" y="412617"/>
                  </a:lnTo>
                  <a:lnTo>
                    <a:pt x="221197" y="381015"/>
                  </a:lnTo>
                  <a:lnTo>
                    <a:pt x="238151" y="342230"/>
                  </a:lnTo>
                  <a:lnTo>
                    <a:pt x="240271" y="320636"/>
                  </a:lnTo>
                  <a:lnTo>
                    <a:pt x="239033" y="305166"/>
                  </a:lnTo>
                  <a:lnTo>
                    <a:pt x="220459" y="258965"/>
                  </a:lnTo>
                  <a:lnTo>
                    <a:pt x="192274" y="226107"/>
                  </a:lnTo>
                  <a:lnTo>
                    <a:pt x="147345" y="188925"/>
                  </a:lnTo>
                  <a:lnTo>
                    <a:pt x="127180" y="173909"/>
                  </a:lnTo>
                  <a:lnTo>
                    <a:pt x="111623" y="162066"/>
                  </a:lnTo>
                  <a:lnTo>
                    <a:pt x="81837" y="133673"/>
                  </a:lnTo>
                  <a:lnTo>
                    <a:pt x="68376" y="94602"/>
                  </a:lnTo>
                  <a:lnTo>
                    <a:pt x="69360" y="84017"/>
                  </a:lnTo>
                  <a:lnTo>
                    <a:pt x="92588" y="50899"/>
                  </a:lnTo>
                  <a:lnTo>
                    <a:pt x="124739" y="42418"/>
                  </a:lnTo>
                  <a:lnTo>
                    <a:pt x="134185" y="43029"/>
                  </a:lnTo>
                  <a:lnTo>
                    <a:pt x="178357" y="67186"/>
                  </a:lnTo>
                  <a:lnTo>
                    <a:pt x="199809" y="92646"/>
                  </a:lnTo>
                  <a:lnTo>
                    <a:pt x="233298" y="67259"/>
                  </a:lnTo>
                  <a:lnTo>
                    <a:pt x="205840" y="34783"/>
                  </a:lnTo>
                  <a:lnTo>
                    <a:pt x="166993" y="8090"/>
                  </a:lnTo>
                  <a:lnTo>
                    <a:pt x="125577" y="0"/>
                  </a:lnTo>
                  <a:lnTo>
                    <a:pt x="112154" y="794"/>
                  </a:lnTo>
                  <a:lnTo>
                    <a:pt x="74929" y="12700"/>
                  </a:lnTo>
                  <a:lnTo>
                    <a:pt x="38798" y="47447"/>
                  </a:lnTo>
                  <a:lnTo>
                    <a:pt x="25958" y="96278"/>
                  </a:lnTo>
                  <a:lnTo>
                    <a:pt x="27318" y="112861"/>
                  </a:lnTo>
                  <a:lnTo>
                    <a:pt x="47726" y="159067"/>
                  </a:lnTo>
                  <a:lnTo>
                    <a:pt x="88379" y="197100"/>
                  </a:lnTo>
                  <a:lnTo>
                    <a:pt x="111632" y="215150"/>
                  </a:lnTo>
                  <a:lnTo>
                    <a:pt x="135173" y="233710"/>
                  </a:lnTo>
                  <a:lnTo>
                    <a:pt x="170334" y="266639"/>
                  </a:lnTo>
                  <a:lnTo>
                    <a:pt x="192411" y="301034"/>
                  </a:lnTo>
                  <a:lnTo>
                    <a:pt x="195897" y="321475"/>
                  </a:lnTo>
                  <a:lnTo>
                    <a:pt x="195304" y="330421"/>
                  </a:lnTo>
                  <a:lnTo>
                    <a:pt x="174761" y="370343"/>
                  </a:lnTo>
                  <a:lnTo>
                    <a:pt x="140023" y="388827"/>
                  </a:lnTo>
                  <a:lnTo>
                    <a:pt x="120002" y="391236"/>
                  </a:lnTo>
                  <a:lnTo>
                    <a:pt x="96574" y="386997"/>
                  </a:lnTo>
                  <a:lnTo>
                    <a:pt x="74582" y="374283"/>
                  </a:lnTo>
                  <a:lnTo>
                    <a:pt x="54020" y="353093"/>
                  </a:lnTo>
                  <a:lnTo>
                    <a:pt x="34886" y="323430"/>
                  </a:lnTo>
                  <a:lnTo>
                    <a:pt x="0" y="344360"/>
                  </a:lnTo>
                  <a:lnTo>
                    <a:pt x="13135" y="366112"/>
                  </a:lnTo>
                  <a:lnTo>
                    <a:pt x="26862" y="384503"/>
                  </a:lnTo>
                  <a:lnTo>
                    <a:pt x="41181" y="399529"/>
                  </a:lnTo>
                  <a:lnTo>
                    <a:pt x="56095" y="4111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70251" y="4029355"/>
            <a:ext cx="173291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FFFFFF"/>
                </a:solidFill>
                <a:latin typeface="Century Gothic"/>
                <a:cs typeface="Century Gothic"/>
              </a:rPr>
              <a:t>TERMS</a:t>
            </a:r>
            <a:endParaRPr sz="4500">
              <a:latin typeface="Century Gothic"/>
              <a:cs typeface="Century Gothic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3809" y="7718939"/>
            <a:ext cx="89293" cy="17145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047732" y="766178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28" name="object 2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31" name="object 3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34" name="object 3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37" name="object 3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40" name="object 4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43" name="object 4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46" name="object 4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49" name="object 4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7191" y="786001"/>
            <a:ext cx="4184015" cy="663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DTS:</a:t>
            </a:r>
            <a:endParaRPr sz="1100">
              <a:latin typeface="Century Gothic"/>
              <a:cs typeface="Century Gothic"/>
            </a:endParaRPr>
          </a:p>
          <a:p>
            <a:pPr marL="12700" marR="28448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Driver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Training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rings.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Patented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High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Density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Polymer.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Patented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Design.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Wear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b="1" i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DTS:</a:t>
            </a:r>
            <a:endParaRPr sz="1100">
              <a:latin typeface="Century Gothic"/>
              <a:cs typeface="Century Gothic"/>
            </a:endParaRPr>
          </a:p>
          <a:p>
            <a:pPr marL="12700" marR="10858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may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not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wear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evenly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due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camber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wheels.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It’s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wise </a:t>
            </a:r>
            <a:r>
              <a:rPr sz="900" spc="-229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check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inner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side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better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determine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remaining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life.</a:t>
            </a:r>
            <a:endParaRPr sz="900">
              <a:latin typeface="Century Gothic"/>
              <a:cs typeface="Century Gothic"/>
            </a:endParaRPr>
          </a:p>
          <a:p>
            <a:pPr marL="12700" marR="153670">
              <a:lnSpc>
                <a:spcPts val="108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Factors: type 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(FWD,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RWD,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AWD,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light vs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heavy).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Surface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condi-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tions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and quality. Type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exercises.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Lip:</a:t>
            </a:r>
            <a:endParaRPr sz="1100">
              <a:latin typeface="Century Gothic"/>
              <a:cs typeface="Century Gothic"/>
            </a:endParaRPr>
          </a:p>
          <a:p>
            <a:pPr marL="12700" marR="19431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molded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outside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edge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prevents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from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moving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inward.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Internal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Ridge:</a:t>
            </a:r>
            <a:endParaRPr sz="1100">
              <a:latin typeface="Century Gothic"/>
              <a:cs typeface="Century Gothic"/>
            </a:endParaRPr>
          </a:p>
          <a:p>
            <a:pPr marL="12700" marR="9842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6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parallel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raised ridges on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interior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surface of the ring that help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prevent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moving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outward.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Storage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Conditions: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Dry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vs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humid.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DTS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made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unique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complex 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chemical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sturcture.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Moisture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small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but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important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part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structure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enables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DTS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non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brittle,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more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durable,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smoother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skid.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If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stored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dry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climate,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moisture 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ring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will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evaporate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may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weaken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structural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bond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DTS.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recommended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soak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water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every 6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months for a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minimum 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72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hours.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1100" b="1" i="1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Inflation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Cage: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protective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metal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cage used for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inflating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 inside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ring.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80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Proper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1100" b="1" i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vs.</a:t>
            </a:r>
            <a:r>
              <a:rPr sz="1100" b="1" i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Abuse:</a:t>
            </a:r>
            <a:endParaRPr sz="1100">
              <a:latin typeface="Century Gothic"/>
              <a:cs typeface="Century Gothic"/>
            </a:endParaRPr>
          </a:p>
          <a:p>
            <a:pPr marL="12700" marR="19875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Intentional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acceleration,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steering,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/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improper</a:t>
            </a:r>
            <a:r>
              <a:rPr sz="9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surface 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conditions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cause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excessive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wear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shorten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life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span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Easydrift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DTS.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Ring</a:t>
            </a:r>
            <a:r>
              <a:rPr sz="1100" b="1" i="1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Inspection:</a:t>
            </a:r>
            <a:endParaRPr sz="1100">
              <a:latin typeface="Century Gothic"/>
              <a:cs typeface="Century Gothic"/>
            </a:endParaRPr>
          </a:p>
          <a:p>
            <a:pPr marL="12700" marR="320040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Visual inspection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DTS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defects, damage,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excessive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wear and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proper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mounting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prior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each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use.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Driver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Input:</a:t>
            </a:r>
            <a:endParaRPr sz="1100">
              <a:latin typeface="Century Gothic"/>
              <a:cs typeface="Century Gothic"/>
            </a:endParaRPr>
          </a:p>
          <a:p>
            <a:pPr marL="12700" marR="440690">
              <a:lnSpc>
                <a:spcPts val="1080"/>
              </a:lnSpc>
              <a:spcBef>
                <a:spcPts val="15"/>
              </a:spcBef>
            </a:pP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Driver’s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action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within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cause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9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react.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(i.e.: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Acceleration,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Braking,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Steering).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Proper</a:t>
            </a:r>
            <a:r>
              <a:rPr sz="1100" b="1" i="1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Acceleration:</a:t>
            </a:r>
            <a:endParaRPr sz="1100">
              <a:latin typeface="Century Gothic"/>
              <a:cs typeface="Century Gothic"/>
            </a:endParaRPr>
          </a:p>
          <a:p>
            <a:pPr marL="12700" marR="952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proper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technique 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increasing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speed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while avoiding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loss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traction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controlling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weight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transfer,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smooth and straight line.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4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Contact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Patch: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contact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surface,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usually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size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softball.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67" y="7735168"/>
            <a:ext cx="123126" cy="171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808" y="767801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292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325" y="7735674"/>
            <a:ext cx="122047" cy="1739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61905" y="7787003"/>
            <a:ext cx="1407160" cy="130810"/>
            <a:chOff x="3561905" y="7787003"/>
            <a:chExt cx="1407160" cy="130810"/>
          </a:xfrm>
        </p:grpSpPr>
        <p:sp>
          <p:nvSpPr>
            <p:cNvPr id="5" name="object 5"/>
            <p:cNvSpPr/>
            <p:nvPr/>
          </p:nvSpPr>
          <p:spPr>
            <a:xfrm>
              <a:off x="3574605" y="7799703"/>
              <a:ext cx="107314" cy="105410"/>
            </a:xfrm>
            <a:custGeom>
              <a:avLst/>
              <a:gdLst/>
              <a:ahLst/>
              <a:cxnLst/>
              <a:rect l="l" t="t" r="r" b="b"/>
              <a:pathLst>
                <a:path w="107314" h="105409">
                  <a:moveTo>
                    <a:pt x="79057" y="4610"/>
                  </a:moveTo>
                  <a:lnTo>
                    <a:pt x="71551" y="1536"/>
                  </a:lnTo>
                  <a:lnTo>
                    <a:pt x="63550" y="0"/>
                  </a:lnTo>
                  <a:lnTo>
                    <a:pt x="55041" y="0"/>
                  </a:lnTo>
                  <a:lnTo>
                    <a:pt x="15652" y="15192"/>
                  </a:lnTo>
                  <a:lnTo>
                    <a:pt x="0" y="52666"/>
                  </a:lnTo>
                  <a:lnTo>
                    <a:pt x="780" y="61963"/>
                  </a:lnTo>
                  <a:lnTo>
                    <a:pt x="21325" y="94729"/>
                  </a:lnTo>
                  <a:lnTo>
                    <a:pt x="56553" y="105397"/>
                  </a:lnTo>
                  <a:lnTo>
                    <a:pt x="67433" y="104542"/>
                  </a:lnTo>
                  <a:lnTo>
                    <a:pt x="103436" y="75647"/>
                  </a:lnTo>
                  <a:lnTo>
                    <a:pt x="106959" y="54775"/>
                  </a:lnTo>
                  <a:lnTo>
                    <a:pt x="63715" y="54775"/>
                  </a:lnTo>
                  <a:lnTo>
                    <a:pt x="63715" y="64465"/>
                  </a:lnTo>
                  <a:lnTo>
                    <a:pt x="95707" y="64465"/>
                  </a:lnTo>
                  <a:lnTo>
                    <a:pt x="94171" y="71101"/>
                  </a:lnTo>
                  <a:lnTo>
                    <a:pt x="64263" y="95301"/>
                  </a:lnTo>
                  <a:lnTo>
                    <a:pt x="56819" y="95846"/>
                  </a:lnTo>
                  <a:lnTo>
                    <a:pt x="48310" y="95846"/>
                  </a:lnTo>
                  <a:lnTo>
                    <a:pt x="16573" y="73977"/>
                  </a:lnTo>
                  <a:lnTo>
                    <a:pt x="12522" y="67182"/>
                  </a:lnTo>
                  <a:lnTo>
                    <a:pt x="10502" y="60007"/>
                  </a:lnTo>
                  <a:lnTo>
                    <a:pt x="10502" y="52463"/>
                  </a:lnTo>
                  <a:lnTo>
                    <a:pt x="10502" y="45097"/>
                  </a:lnTo>
                  <a:lnTo>
                    <a:pt x="12458" y="38099"/>
                  </a:lnTo>
                  <a:lnTo>
                    <a:pt x="16370" y="31483"/>
                  </a:lnTo>
                  <a:lnTo>
                    <a:pt x="20281" y="24866"/>
                  </a:lnTo>
                  <a:lnTo>
                    <a:pt x="25793" y="19634"/>
                  </a:lnTo>
                  <a:lnTo>
                    <a:pt x="32905" y="15760"/>
                  </a:lnTo>
                  <a:lnTo>
                    <a:pt x="40030" y="11899"/>
                  </a:lnTo>
                  <a:lnTo>
                    <a:pt x="47523" y="9969"/>
                  </a:lnTo>
                  <a:lnTo>
                    <a:pt x="55384" y="9969"/>
                  </a:lnTo>
                  <a:lnTo>
                    <a:pt x="61709" y="9969"/>
                  </a:lnTo>
                  <a:lnTo>
                    <a:pt x="93243" y="26746"/>
                  </a:lnTo>
                  <a:lnTo>
                    <a:pt x="101015" y="19380"/>
                  </a:lnTo>
                  <a:lnTo>
                    <a:pt x="95629" y="14643"/>
                  </a:lnTo>
                  <a:lnTo>
                    <a:pt x="90174" y="10604"/>
                  </a:lnTo>
                  <a:lnTo>
                    <a:pt x="84651" y="7260"/>
                  </a:lnTo>
                  <a:lnTo>
                    <a:pt x="79057" y="461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0661" y="7802232"/>
              <a:ext cx="48895" cy="100965"/>
            </a:xfrm>
            <a:custGeom>
              <a:avLst/>
              <a:gdLst/>
              <a:ahLst/>
              <a:cxnLst/>
              <a:rect l="l" t="t" r="r" b="b"/>
              <a:pathLst>
                <a:path w="48895" h="100965">
                  <a:moveTo>
                    <a:pt x="0" y="100342"/>
                  </a:moveTo>
                  <a:lnTo>
                    <a:pt x="48641" y="100342"/>
                  </a:lnTo>
                  <a:lnTo>
                    <a:pt x="48641" y="90652"/>
                  </a:lnTo>
                  <a:lnTo>
                    <a:pt x="10033" y="90652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60756" y="7799703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09">
                  <a:moveTo>
                    <a:pt x="26073" y="6997"/>
                  </a:moveTo>
                  <a:lnTo>
                    <a:pt x="1751" y="39211"/>
                  </a:lnTo>
                  <a:lnTo>
                    <a:pt x="0" y="53149"/>
                  </a:lnTo>
                  <a:lnTo>
                    <a:pt x="959" y="63590"/>
                  </a:lnTo>
                  <a:lnTo>
                    <a:pt x="23467" y="96803"/>
                  </a:lnTo>
                  <a:lnTo>
                    <a:pt x="53035" y="105397"/>
                  </a:lnTo>
                  <a:lnTo>
                    <a:pt x="63636" y="104437"/>
                  </a:lnTo>
                  <a:lnTo>
                    <a:pt x="97112" y="81956"/>
                  </a:lnTo>
                  <a:lnTo>
                    <a:pt x="105727" y="52666"/>
                  </a:lnTo>
                  <a:lnTo>
                    <a:pt x="104767" y="41989"/>
                  </a:lnTo>
                  <a:lnTo>
                    <a:pt x="82229" y="8561"/>
                  </a:lnTo>
                  <a:lnTo>
                    <a:pt x="52222" y="0"/>
                  </a:lnTo>
                  <a:lnTo>
                    <a:pt x="45309" y="437"/>
                  </a:lnTo>
                  <a:lnTo>
                    <a:pt x="38647" y="1751"/>
                  </a:lnTo>
                  <a:lnTo>
                    <a:pt x="32235" y="3937"/>
                  </a:lnTo>
                  <a:lnTo>
                    <a:pt x="26073" y="6997"/>
                  </a:lnTo>
                  <a:close/>
                </a:path>
                <a:path w="106045" h="105409">
                  <a:moveTo>
                    <a:pt x="74117" y="15557"/>
                  </a:moveTo>
                  <a:lnTo>
                    <a:pt x="80848" y="19430"/>
                  </a:lnTo>
                  <a:lnTo>
                    <a:pt x="86080" y="24587"/>
                  </a:lnTo>
                  <a:lnTo>
                    <a:pt x="89788" y="31026"/>
                  </a:lnTo>
                  <a:lnTo>
                    <a:pt x="93510" y="37464"/>
                  </a:lnTo>
                  <a:lnTo>
                    <a:pt x="95364" y="44665"/>
                  </a:lnTo>
                  <a:lnTo>
                    <a:pt x="95364" y="52628"/>
                  </a:lnTo>
                  <a:lnTo>
                    <a:pt x="95364" y="60642"/>
                  </a:lnTo>
                  <a:lnTo>
                    <a:pt x="93510" y="67919"/>
                  </a:lnTo>
                  <a:lnTo>
                    <a:pt x="89788" y="74472"/>
                  </a:lnTo>
                  <a:lnTo>
                    <a:pt x="86080" y="81025"/>
                  </a:lnTo>
                  <a:lnTo>
                    <a:pt x="80911" y="86194"/>
                  </a:lnTo>
                  <a:lnTo>
                    <a:pt x="74282" y="89979"/>
                  </a:lnTo>
                  <a:lnTo>
                    <a:pt x="67652" y="93751"/>
                  </a:lnTo>
                  <a:lnTo>
                    <a:pt x="60451" y="95643"/>
                  </a:lnTo>
                  <a:lnTo>
                    <a:pt x="52654" y="95643"/>
                  </a:lnTo>
                  <a:lnTo>
                    <a:pt x="17344" y="76809"/>
                  </a:lnTo>
                  <a:lnTo>
                    <a:pt x="10363" y="53111"/>
                  </a:lnTo>
                  <a:lnTo>
                    <a:pt x="10363" y="45059"/>
                  </a:lnTo>
                  <a:lnTo>
                    <a:pt x="38201" y="11696"/>
                  </a:lnTo>
                  <a:lnTo>
                    <a:pt x="45237" y="9766"/>
                  </a:lnTo>
                  <a:lnTo>
                    <a:pt x="52654" y="9766"/>
                  </a:lnTo>
                  <a:lnTo>
                    <a:pt x="60223" y="9766"/>
                  </a:lnTo>
                  <a:lnTo>
                    <a:pt x="67373" y="11696"/>
                  </a:lnTo>
                  <a:lnTo>
                    <a:pt x="74117" y="1555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6236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5813" y="7799713"/>
              <a:ext cx="59055" cy="105410"/>
            </a:xfrm>
            <a:custGeom>
              <a:avLst/>
              <a:gdLst/>
              <a:ahLst/>
              <a:cxnLst/>
              <a:rect l="l" t="t" r="r" b="b"/>
              <a:pathLst>
                <a:path w="59054" h="105409">
                  <a:moveTo>
                    <a:pt x="13715" y="100507"/>
                  </a:moveTo>
                  <a:lnTo>
                    <a:pt x="18668" y="103758"/>
                  </a:lnTo>
                  <a:lnTo>
                    <a:pt x="24193" y="105384"/>
                  </a:lnTo>
                  <a:lnTo>
                    <a:pt x="30289" y="105384"/>
                  </a:lnTo>
                  <a:lnTo>
                    <a:pt x="38201" y="105384"/>
                  </a:lnTo>
                  <a:lnTo>
                    <a:pt x="44919" y="102704"/>
                  </a:lnTo>
                  <a:lnTo>
                    <a:pt x="50444" y="97332"/>
                  </a:lnTo>
                  <a:lnTo>
                    <a:pt x="55968" y="91973"/>
                  </a:lnTo>
                  <a:lnTo>
                    <a:pt x="58737" y="85648"/>
                  </a:lnTo>
                  <a:lnTo>
                    <a:pt x="58737" y="78371"/>
                  </a:lnTo>
                  <a:lnTo>
                    <a:pt x="58737" y="73329"/>
                  </a:lnTo>
                  <a:lnTo>
                    <a:pt x="36017" y="46177"/>
                  </a:lnTo>
                  <a:lnTo>
                    <a:pt x="28701" y="40766"/>
                  </a:lnTo>
                  <a:lnTo>
                    <a:pt x="18084" y="29463"/>
                  </a:lnTo>
                  <a:lnTo>
                    <a:pt x="17170" y="27419"/>
                  </a:lnTo>
                  <a:lnTo>
                    <a:pt x="16713" y="25298"/>
                  </a:lnTo>
                  <a:lnTo>
                    <a:pt x="16713" y="23113"/>
                  </a:lnTo>
                  <a:lnTo>
                    <a:pt x="16713" y="19532"/>
                  </a:lnTo>
                  <a:lnTo>
                    <a:pt x="17995" y="16497"/>
                  </a:lnTo>
                  <a:lnTo>
                    <a:pt x="20573" y="14046"/>
                  </a:lnTo>
                  <a:lnTo>
                    <a:pt x="23139" y="11595"/>
                  </a:lnTo>
                  <a:lnTo>
                    <a:pt x="26454" y="10363"/>
                  </a:lnTo>
                  <a:lnTo>
                    <a:pt x="30492" y="10363"/>
                  </a:lnTo>
                  <a:lnTo>
                    <a:pt x="33629" y="10363"/>
                  </a:lnTo>
                  <a:lnTo>
                    <a:pt x="36537" y="11163"/>
                  </a:lnTo>
                  <a:lnTo>
                    <a:pt x="39192" y="12750"/>
                  </a:lnTo>
                  <a:lnTo>
                    <a:pt x="41859" y="14338"/>
                  </a:lnTo>
                  <a:lnTo>
                    <a:pt x="45072" y="17640"/>
                  </a:lnTo>
                  <a:lnTo>
                    <a:pt x="48844" y="22644"/>
                  </a:lnTo>
                  <a:lnTo>
                    <a:pt x="57035" y="16433"/>
                  </a:lnTo>
                  <a:lnTo>
                    <a:pt x="35432" y="0"/>
                  </a:lnTo>
                  <a:lnTo>
                    <a:pt x="30695" y="0"/>
                  </a:lnTo>
                  <a:lnTo>
                    <a:pt x="26238" y="0"/>
                  </a:lnTo>
                  <a:lnTo>
                    <a:pt x="22110" y="1028"/>
                  </a:lnTo>
                  <a:lnTo>
                    <a:pt x="18326" y="3098"/>
                  </a:lnTo>
                  <a:lnTo>
                    <a:pt x="14528" y="5168"/>
                  </a:lnTo>
                  <a:lnTo>
                    <a:pt x="11582" y="8000"/>
                  </a:lnTo>
                  <a:lnTo>
                    <a:pt x="9486" y="11595"/>
                  </a:lnTo>
                  <a:lnTo>
                    <a:pt x="7391" y="15189"/>
                  </a:lnTo>
                  <a:lnTo>
                    <a:pt x="6349" y="19164"/>
                  </a:lnTo>
                  <a:lnTo>
                    <a:pt x="6349" y="23533"/>
                  </a:lnTo>
                  <a:lnTo>
                    <a:pt x="6349" y="29032"/>
                  </a:lnTo>
                  <a:lnTo>
                    <a:pt x="8127" y="34150"/>
                  </a:lnTo>
                  <a:lnTo>
                    <a:pt x="11671" y="38874"/>
                  </a:lnTo>
                  <a:lnTo>
                    <a:pt x="13715" y="41694"/>
                  </a:lnTo>
                  <a:lnTo>
                    <a:pt x="18922" y="46266"/>
                  </a:lnTo>
                  <a:lnTo>
                    <a:pt x="27292" y="52590"/>
                  </a:lnTo>
                  <a:lnTo>
                    <a:pt x="35610" y="58864"/>
                  </a:lnTo>
                  <a:lnTo>
                    <a:pt x="41338" y="64223"/>
                  </a:lnTo>
                  <a:lnTo>
                    <a:pt x="44475" y="68681"/>
                  </a:lnTo>
                  <a:lnTo>
                    <a:pt x="46748" y="71920"/>
                  </a:lnTo>
                  <a:lnTo>
                    <a:pt x="47891" y="75209"/>
                  </a:lnTo>
                  <a:lnTo>
                    <a:pt x="47891" y="78574"/>
                  </a:lnTo>
                  <a:lnTo>
                    <a:pt x="47891" y="81533"/>
                  </a:lnTo>
                  <a:lnTo>
                    <a:pt x="47116" y="84327"/>
                  </a:lnTo>
                  <a:lnTo>
                    <a:pt x="45567" y="86969"/>
                  </a:lnTo>
                  <a:lnTo>
                    <a:pt x="44030" y="89611"/>
                  </a:lnTo>
                  <a:lnTo>
                    <a:pt x="41770" y="91706"/>
                  </a:lnTo>
                  <a:lnTo>
                    <a:pt x="38823" y="93281"/>
                  </a:lnTo>
                  <a:lnTo>
                    <a:pt x="35864" y="94843"/>
                  </a:lnTo>
                  <a:lnTo>
                    <a:pt x="32702" y="95630"/>
                  </a:lnTo>
                  <a:lnTo>
                    <a:pt x="29336" y="95630"/>
                  </a:lnTo>
                  <a:lnTo>
                    <a:pt x="23607" y="94595"/>
                  </a:lnTo>
                  <a:lnTo>
                    <a:pt x="18230" y="91487"/>
                  </a:lnTo>
                  <a:lnTo>
                    <a:pt x="13206" y="86308"/>
                  </a:lnTo>
                  <a:lnTo>
                    <a:pt x="8534" y="79057"/>
                  </a:lnTo>
                  <a:lnTo>
                    <a:pt x="0" y="84175"/>
                  </a:lnTo>
                  <a:lnTo>
                    <a:pt x="4190" y="91808"/>
                  </a:lnTo>
                  <a:lnTo>
                    <a:pt x="8762" y="97256"/>
                  </a:lnTo>
                  <a:lnTo>
                    <a:pt x="13715" y="100507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6895" y="7802233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4" h="100965">
                  <a:moveTo>
                    <a:pt x="47409" y="0"/>
                  </a:moveTo>
                  <a:lnTo>
                    <a:pt x="0" y="100342"/>
                  </a:lnTo>
                  <a:lnTo>
                    <a:pt x="11188" y="100342"/>
                  </a:lnTo>
                  <a:lnTo>
                    <a:pt x="26822" y="67322"/>
                  </a:lnTo>
                  <a:lnTo>
                    <a:pt x="70040" y="67322"/>
                  </a:lnTo>
                  <a:lnTo>
                    <a:pt x="85826" y="100342"/>
                  </a:lnTo>
                  <a:lnTo>
                    <a:pt x="96659" y="100342"/>
                  </a:lnTo>
                  <a:lnTo>
                    <a:pt x="49860" y="0"/>
                  </a:lnTo>
                  <a:lnTo>
                    <a:pt x="47409" y="0"/>
                  </a:lnTo>
                  <a:close/>
                </a:path>
                <a:path w="97154" h="100965">
                  <a:moveTo>
                    <a:pt x="65709" y="57645"/>
                  </a:moveTo>
                  <a:lnTo>
                    <a:pt x="31407" y="57645"/>
                  </a:lnTo>
                  <a:lnTo>
                    <a:pt x="48602" y="21323"/>
                  </a:lnTo>
                  <a:lnTo>
                    <a:pt x="65709" y="57645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652" y="7802232"/>
              <a:ext cx="64769" cy="100965"/>
            </a:xfrm>
            <a:custGeom>
              <a:avLst/>
              <a:gdLst/>
              <a:ahLst/>
              <a:cxnLst/>
              <a:rect l="l" t="t" r="r" b="b"/>
              <a:pathLst>
                <a:path w="64770" h="100965">
                  <a:moveTo>
                    <a:pt x="0" y="100342"/>
                  </a:moveTo>
                  <a:lnTo>
                    <a:pt x="10033" y="100342"/>
                  </a:lnTo>
                  <a:lnTo>
                    <a:pt x="10033" y="53759"/>
                  </a:lnTo>
                  <a:lnTo>
                    <a:pt x="15697" y="53759"/>
                  </a:lnTo>
                  <a:lnTo>
                    <a:pt x="51777" y="100342"/>
                  </a:lnTo>
                  <a:lnTo>
                    <a:pt x="64185" y="100342"/>
                  </a:lnTo>
                  <a:lnTo>
                    <a:pt x="28105" y="53759"/>
                  </a:lnTo>
                  <a:lnTo>
                    <a:pt x="36512" y="53708"/>
                  </a:lnTo>
                  <a:lnTo>
                    <a:pt x="62750" y="32169"/>
                  </a:lnTo>
                  <a:lnTo>
                    <a:pt x="62750" y="26708"/>
                  </a:lnTo>
                  <a:lnTo>
                    <a:pt x="62750" y="20154"/>
                  </a:lnTo>
                  <a:lnTo>
                    <a:pt x="42633" y="1371"/>
                  </a:lnTo>
                  <a:lnTo>
                    <a:pt x="38671" y="457"/>
                  </a:lnTo>
                  <a:lnTo>
                    <a:pt x="31127" y="0"/>
                  </a:lnTo>
                  <a:lnTo>
                    <a:pt x="19989" y="0"/>
                  </a:lnTo>
                  <a:lnTo>
                    <a:pt x="0" y="0"/>
                  </a:lnTo>
                  <a:lnTo>
                    <a:pt x="0" y="100342"/>
                  </a:lnTo>
                  <a:close/>
                </a:path>
                <a:path w="64770" h="100965">
                  <a:moveTo>
                    <a:pt x="27724" y="9829"/>
                  </a:moveTo>
                  <a:lnTo>
                    <a:pt x="34594" y="9829"/>
                  </a:lnTo>
                  <a:lnTo>
                    <a:pt x="39522" y="10413"/>
                  </a:lnTo>
                  <a:lnTo>
                    <a:pt x="42481" y="11595"/>
                  </a:lnTo>
                  <a:lnTo>
                    <a:pt x="45440" y="12776"/>
                  </a:lnTo>
                  <a:lnTo>
                    <a:pt x="47828" y="14744"/>
                  </a:lnTo>
                  <a:lnTo>
                    <a:pt x="49657" y="17500"/>
                  </a:lnTo>
                  <a:lnTo>
                    <a:pt x="51473" y="20243"/>
                  </a:lnTo>
                  <a:lnTo>
                    <a:pt x="52387" y="23304"/>
                  </a:lnTo>
                  <a:lnTo>
                    <a:pt x="52387" y="26669"/>
                  </a:lnTo>
                  <a:lnTo>
                    <a:pt x="52387" y="30124"/>
                  </a:lnTo>
                  <a:lnTo>
                    <a:pt x="34010" y="44068"/>
                  </a:lnTo>
                  <a:lnTo>
                    <a:pt x="27317" y="44068"/>
                  </a:lnTo>
                  <a:lnTo>
                    <a:pt x="10033" y="43929"/>
                  </a:lnTo>
                  <a:lnTo>
                    <a:pt x="10033" y="9829"/>
                  </a:lnTo>
                  <a:lnTo>
                    <a:pt x="27724" y="9829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3189" y="7802233"/>
              <a:ext cx="74295" cy="100965"/>
            </a:xfrm>
            <a:custGeom>
              <a:avLst/>
              <a:gdLst/>
              <a:ahLst/>
              <a:cxnLst/>
              <a:rect l="l" t="t" r="r" b="b"/>
              <a:pathLst>
                <a:path w="74295" h="100965">
                  <a:moveTo>
                    <a:pt x="32397" y="52387"/>
                  </a:moveTo>
                  <a:lnTo>
                    <a:pt x="32397" y="100342"/>
                  </a:lnTo>
                  <a:lnTo>
                    <a:pt x="42290" y="100342"/>
                  </a:lnTo>
                  <a:lnTo>
                    <a:pt x="42290" y="52387"/>
                  </a:lnTo>
                  <a:lnTo>
                    <a:pt x="74079" y="0"/>
                  </a:lnTo>
                  <a:lnTo>
                    <a:pt x="62483" y="0"/>
                  </a:lnTo>
                  <a:lnTo>
                    <a:pt x="37210" y="41376"/>
                  </a:lnTo>
                  <a:lnTo>
                    <a:pt x="11531" y="0"/>
                  </a:lnTo>
                  <a:lnTo>
                    <a:pt x="0" y="0"/>
                  </a:lnTo>
                  <a:lnTo>
                    <a:pt x="32397" y="52387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5315" y="7787003"/>
              <a:ext cx="201519" cy="1307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617" y="7787013"/>
              <a:ext cx="431271" cy="13078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9891" y="791082"/>
            <a:ext cx="4507230" cy="716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Under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Steering:</a:t>
            </a:r>
            <a:endParaRPr sz="1100">
              <a:latin typeface="Century Gothic"/>
              <a:cs typeface="Century Gothic"/>
            </a:endParaRPr>
          </a:p>
          <a:p>
            <a:pPr marL="12700" marR="49530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front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have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less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grip than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rear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car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tends to go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straight. If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 occurs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while accelerating,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reduce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gas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but if it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occurs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while braking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non ABS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car,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reduce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pressure.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Steering:</a:t>
            </a:r>
            <a:endParaRPr sz="1100">
              <a:latin typeface="Century Gothic"/>
              <a:cs typeface="Century Gothic"/>
            </a:endParaRPr>
          </a:p>
          <a:p>
            <a:pPr marL="12700" marR="23558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have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less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grip than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front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end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slides.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If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this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while accelerating, reduce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gas.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the car over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steers, apply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CPR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technique.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CPR:</a:t>
            </a:r>
            <a:endParaRPr sz="1100">
              <a:latin typeface="Century Gothic"/>
              <a:cs typeface="Century Gothic"/>
            </a:endParaRPr>
          </a:p>
          <a:p>
            <a:pPr marL="12700" marR="270510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Correct,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Pause,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Recover.</a:t>
            </a:r>
            <a:r>
              <a:rPr sz="900" spc="25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Correct;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means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quickly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steer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into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skid.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Pause;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means that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rear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are beginning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regain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grip.  Recover;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means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quickly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steer 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direction you want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car to go.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crucial to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look where you want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car to go, not necessarily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where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car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going.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Do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add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gas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during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CPR. Plan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B; if you spin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leave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road jam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the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brakes!!!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Secondary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Skid:</a:t>
            </a:r>
            <a:endParaRPr sz="1100">
              <a:latin typeface="Century Gothic"/>
              <a:cs typeface="Century Gothic"/>
            </a:endParaRPr>
          </a:p>
          <a:p>
            <a:pPr marL="12700" marR="294005" algn="just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if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“R”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portion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“CPR”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not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properly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executed.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often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is more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violent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initial skid.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equiped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with DTS will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into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second-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ary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skid if allowed.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Threshold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Braking:</a:t>
            </a:r>
            <a:endParaRPr sz="1100">
              <a:latin typeface="Century Gothic"/>
              <a:cs typeface="Century Gothic"/>
            </a:endParaRPr>
          </a:p>
          <a:p>
            <a:pPr marL="12700" marR="242570" algn="just">
              <a:lnSpc>
                <a:spcPts val="1080"/>
              </a:lnSpc>
              <a:spcBef>
                <a:spcPts val="15"/>
              </a:spcBef>
            </a:pP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achieve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maximum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braking as quickly as possible.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With an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ABS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car,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jam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brakes.</a:t>
            </a:r>
            <a:r>
              <a:rPr sz="900" spc="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With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non ABS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car,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apply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maximum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pressure just prior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lockup.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If lockup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occurs,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relax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small amount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pressure (no pumping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except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some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condition 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snow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mud).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Trail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Braking:</a:t>
            </a:r>
            <a:endParaRPr sz="1100">
              <a:latin typeface="Century Gothic"/>
              <a:cs typeface="Century Gothic"/>
            </a:endParaRPr>
          </a:p>
          <a:p>
            <a:pPr marL="12700" marR="39497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art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gently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releasing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pressure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following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threshold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braking while </a:t>
            </a:r>
            <a:r>
              <a:rPr sz="900" spc="-229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entering the curve, e.i ; “trailing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brake”, treating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pedal as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‘rheostat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switch’ instead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‘on-off switch’.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cornering,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abrupt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release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throttle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create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dramatic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oversteer.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Trailing</a:t>
            </a:r>
            <a:r>
              <a:rPr sz="1100" b="1" i="1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Throttle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Oversteer:</a:t>
            </a:r>
            <a:endParaRPr sz="1100">
              <a:latin typeface="Century Gothic"/>
              <a:cs typeface="Century Gothic"/>
            </a:endParaRPr>
          </a:p>
          <a:p>
            <a:pPr marL="12700" marR="20891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Caused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by lifting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off 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throttle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transferring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load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off 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rear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tires,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reducing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their traction.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Subtle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reductions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throttle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used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good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drivers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 help change a car’s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attitude and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correct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mistakes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before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become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big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problems.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Def.: Skip</a:t>
            </a:r>
            <a:r>
              <a:rPr sz="600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Barber </a:t>
            </a:r>
            <a:r>
              <a:rPr sz="600" i="1" dirty="0">
                <a:solidFill>
                  <a:srgbClr val="231F20"/>
                </a:solidFill>
                <a:latin typeface="Century Gothic"/>
                <a:cs typeface="Century Gothic"/>
              </a:rPr>
              <a:t>Racing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School</a:t>
            </a:r>
            <a:r>
              <a:rPr sz="600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Handbook</a:t>
            </a:r>
            <a:endParaRPr sz="6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Trail-Brake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Oversteer:</a:t>
            </a:r>
            <a:endParaRPr sz="1100">
              <a:latin typeface="Century Gothic"/>
              <a:cs typeface="Century Gothic"/>
            </a:endParaRPr>
          </a:p>
          <a:p>
            <a:pPr marL="12700" marR="36449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Rotation caused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sudden release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brakes in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turn. 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slow, pro-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gressive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release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pressure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enhances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subtle rotation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car to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slip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angle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maximizes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cornering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traction.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Def.: Skip Barber </a:t>
            </a:r>
            <a:r>
              <a:rPr sz="600" i="1" dirty="0">
                <a:solidFill>
                  <a:srgbClr val="231F20"/>
                </a:solidFill>
                <a:latin typeface="Century Gothic"/>
                <a:cs typeface="Century Gothic"/>
              </a:rPr>
              <a:t>Racing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 School</a:t>
            </a:r>
            <a:r>
              <a:rPr sz="600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i="1" spc="-5" dirty="0">
                <a:solidFill>
                  <a:srgbClr val="231F20"/>
                </a:solidFill>
                <a:latin typeface="Century Gothic"/>
                <a:cs typeface="Century Gothic"/>
              </a:rPr>
              <a:t>Handbook</a:t>
            </a:r>
            <a:endParaRPr sz="6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ABS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Braking:</a:t>
            </a:r>
            <a:endParaRPr sz="1100">
              <a:latin typeface="Century Gothic"/>
              <a:cs typeface="Century Gothic"/>
            </a:endParaRPr>
          </a:p>
          <a:p>
            <a:pPr marL="12700" marR="340360" algn="just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Computerized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balanced braking system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all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four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wheels, avoiding lockup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allowing rolling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traction under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extreme braking.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biggest asset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allow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car to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brake and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turn.</a:t>
            </a:r>
            <a:endParaRPr sz="900">
              <a:latin typeface="Century Gothic"/>
              <a:cs typeface="Century Gothic"/>
            </a:endParaRPr>
          </a:p>
          <a:p>
            <a:pPr marL="2906395">
              <a:lnSpc>
                <a:spcPct val="100000"/>
              </a:lnSpc>
              <a:spcBef>
                <a:spcPts val="60"/>
              </a:spcBef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GLOSSARY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TERMS</a:t>
            </a:r>
            <a:r>
              <a:rPr sz="1100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baseline="173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baseline="1736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800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753" y="7720945"/>
            <a:ext cx="129984" cy="171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4990" y="76637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796670"/>
            <a:ext cx="4128135" cy="633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ESC: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Electronic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stability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control.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employs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ABS,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throttle,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engine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control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inhibit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car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from skidding.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Lost of grip 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still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depending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on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speed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road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conditions.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least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one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needs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grip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ESC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kick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in.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6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ESC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Freeze:</a:t>
            </a:r>
            <a:endParaRPr sz="1100">
              <a:latin typeface="Century Gothic"/>
              <a:cs typeface="Century Gothic"/>
            </a:endParaRPr>
          </a:p>
          <a:p>
            <a:pPr marL="12700" marR="17780">
              <a:lnSpc>
                <a:spcPts val="1080"/>
              </a:lnSpc>
              <a:spcBef>
                <a:spcPts val="15"/>
              </a:spcBef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Doesn’t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occur often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but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system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get overloaded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which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affect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braking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capabilities.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6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Shuffle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Steering: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Two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handed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steering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technique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without crossing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hands.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900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Driver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Limitation: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Each</a:t>
            </a:r>
            <a:r>
              <a:rPr sz="9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driver’s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abilities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skill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level.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900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Vehicle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Limitation: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Each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vehicle’s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physical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limitations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due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design and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condition.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900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Eye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targeting: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Looking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desired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direction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travel.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900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Apex:</a:t>
            </a:r>
            <a:endParaRPr sz="1100">
              <a:latin typeface="Century Gothic"/>
              <a:cs typeface="Century Gothic"/>
            </a:endParaRPr>
          </a:p>
          <a:p>
            <a:pPr marL="12700" marR="6921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Where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inside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front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tire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closest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inside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edge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corner,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generally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beyond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geometric mid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point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corner.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smoothest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radius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available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connecting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entry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point,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Apex,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and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exit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point.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6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Early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Apexing:</a:t>
            </a:r>
            <a:endParaRPr sz="1100">
              <a:latin typeface="Century Gothic"/>
              <a:cs typeface="Century Gothic"/>
            </a:endParaRPr>
          </a:p>
          <a:p>
            <a:pPr marL="12700" marR="2984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is steered so it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closest to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inside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curve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before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reaching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geometric mid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point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corner.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This common tendency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often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results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car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going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off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road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crashing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exit</a:t>
            </a:r>
            <a:r>
              <a:rPr sz="9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9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corner.</a:t>
            </a:r>
            <a:r>
              <a:rPr sz="9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(Early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early out).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300"/>
              </a:lnSpc>
              <a:spcBef>
                <a:spcPts val="86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Late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Apexing:</a:t>
            </a:r>
            <a:endParaRPr sz="1100">
              <a:latin typeface="Century Gothic"/>
              <a:cs typeface="Century Gothic"/>
            </a:endParaRPr>
          </a:p>
          <a:p>
            <a:pPr marL="12700" marR="98425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When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vehicle is steered so it passes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closest to 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inside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 curve 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after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reaching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geometric mid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point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corner.</a:t>
            </a:r>
            <a:r>
              <a:rPr sz="9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For the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street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late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apexing is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best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choice for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it results in slower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entry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speed, better vision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through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the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corner,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and more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road</a:t>
            </a:r>
            <a:r>
              <a:rPr sz="9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remaining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at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the exit.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1100" b="1" i="1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Turns</a:t>
            </a:r>
            <a:endParaRPr sz="1100">
              <a:latin typeface="Century Gothic"/>
              <a:cs typeface="Century Gothic"/>
            </a:endParaRPr>
          </a:p>
          <a:p>
            <a:pPr marL="215900">
              <a:lnSpc>
                <a:spcPts val="1300"/>
              </a:lnSpc>
              <a:spcBef>
                <a:spcPts val="459"/>
              </a:spcBef>
            </a:pP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Decreasing</a:t>
            </a:r>
            <a:r>
              <a:rPr sz="1100" b="1" i="1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Radius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Turn:</a:t>
            </a:r>
            <a:endParaRPr sz="1100">
              <a:latin typeface="Century Gothic"/>
              <a:cs typeface="Century Gothic"/>
            </a:endParaRPr>
          </a:p>
          <a:p>
            <a:pPr marL="215900" marR="151130">
              <a:lnSpc>
                <a:spcPts val="108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turn that gets tighter much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like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circle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getting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smaller.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(Like an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off </a:t>
            </a:r>
            <a:r>
              <a:rPr sz="900" spc="-2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ramp).</a:t>
            </a:r>
            <a:endParaRPr sz="900">
              <a:latin typeface="Century Gothic"/>
              <a:cs typeface="Century Gothic"/>
            </a:endParaRPr>
          </a:p>
          <a:p>
            <a:pPr marL="215900">
              <a:lnSpc>
                <a:spcPts val="1300"/>
              </a:lnSpc>
              <a:spcBef>
                <a:spcPts val="845"/>
              </a:spcBef>
            </a:pP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Increasing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Century Gothic"/>
                <a:cs typeface="Century Gothic"/>
              </a:rPr>
              <a:t>Radius</a:t>
            </a:r>
            <a:r>
              <a:rPr sz="1100" b="1" i="1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Century Gothic"/>
                <a:cs typeface="Century Gothic"/>
              </a:rPr>
              <a:t>Turn:</a:t>
            </a:r>
            <a:endParaRPr sz="1100">
              <a:latin typeface="Century Gothic"/>
              <a:cs typeface="Century Gothic"/>
            </a:endParaRPr>
          </a:p>
          <a:p>
            <a:pPr marL="2159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turn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that gets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wider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much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like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circle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getting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entury Gothic"/>
                <a:cs typeface="Century Gothic"/>
              </a:rPr>
              <a:t>larger.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entury Gothic"/>
                <a:cs typeface="Century Gothic"/>
              </a:rPr>
              <a:t>(Safest</a:t>
            </a:r>
            <a:r>
              <a:rPr sz="9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entury Gothic"/>
                <a:cs typeface="Century Gothic"/>
              </a:rPr>
              <a:t>exit).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8762"/>
            <a:ext cx="190500" cy="15875"/>
            <a:chOff x="0" y="258762"/>
            <a:chExt cx="190500" cy="15875"/>
          </a:xfrm>
        </p:grpSpPr>
        <p:sp>
          <p:nvSpPr>
            <p:cNvPr id="7" name="object 7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258762"/>
            <a:ext cx="190500" cy="15875"/>
            <a:chOff x="5372100" y="258762"/>
            <a:chExt cx="190500" cy="15875"/>
          </a:xfrm>
        </p:grpSpPr>
        <p:sp>
          <p:nvSpPr>
            <p:cNvPr id="10" name="object 10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2100" y="266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031162"/>
            <a:ext cx="190500" cy="15875"/>
            <a:chOff x="0" y="8031162"/>
            <a:chExt cx="190500" cy="15875"/>
          </a:xfrm>
        </p:grpSpPr>
        <p:sp>
          <p:nvSpPr>
            <p:cNvPr id="13" name="object 13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72100" y="8031162"/>
            <a:ext cx="190500" cy="15875"/>
            <a:chOff x="5372100" y="8031162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2100" y="80391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8762" y="0"/>
            <a:ext cx="15875" cy="190500"/>
            <a:chOff x="258762" y="0"/>
            <a:chExt cx="15875" cy="190500"/>
          </a:xfrm>
        </p:grpSpPr>
        <p:sp>
          <p:nvSpPr>
            <p:cNvPr id="19" name="object 19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7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8762" y="8115300"/>
            <a:ext cx="15875" cy="190500"/>
            <a:chOff x="258762" y="8115300"/>
            <a:chExt cx="15875" cy="190500"/>
          </a:xfrm>
        </p:grpSpPr>
        <p:sp>
          <p:nvSpPr>
            <p:cNvPr id="22" name="object 22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7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87962" y="0"/>
            <a:ext cx="15875" cy="190500"/>
            <a:chOff x="5287962" y="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900" y="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287962" y="8115300"/>
            <a:ext cx="15875" cy="190500"/>
            <a:chOff x="5287962" y="81153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900" y="81153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2882</Words>
  <Application>Microsoft Macintosh PowerPoint</Application>
  <PresentationFormat>Custom</PresentationFormat>
  <Paragraphs>311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Webdings</vt:lpstr>
      <vt:lpstr>Office Theme</vt:lpstr>
      <vt:lpstr>TRAINING MANUAL</vt:lpstr>
      <vt:lpstr>TRAINING MANUAL</vt:lpstr>
      <vt:lpstr>EASYDRIFT SCHOOL</vt:lpstr>
      <vt:lpstr>PowerPoint Presentation</vt:lpstr>
      <vt:lpstr>PowerPoint Presentation</vt:lpstr>
      <vt:lpstr>GLOSSARY  OF</vt:lpstr>
      <vt:lpstr>PowerPoint Presentation</vt:lpstr>
      <vt:lpstr>PowerPoint Presentation</vt:lpstr>
      <vt:lpstr>PowerPoint Presentation</vt:lpstr>
      <vt:lpstr>PowerPoint Presentation</vt:lpstr>
      <vt:lpstr>INSTALLATION</vt:lpstr>
      <vt:lpstr>WARNING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FWD - AWD - RWD</vt:lpstr>
      <vt:lpstr>LIABILITY</vt:lpstr>
      <vt:lpstr>LIABILITY</vt:lpstr>
      <vt:lpstr>SPEEDS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MANUAL</dc:title>
  <cp:lastModifiedBy>Louis Callard</cp:lastModifiedBy>
  <cp:revision>1</cp:revision>
  <dcterms:created xsi:type="dcterms:W3CDTF">2021-05-04T15:23:49Z</dcterms:created>
  <dcterms:modified xsi:type="dcterms:W3CDTF">2021-05-04T15:32:34Z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Adobe InDesign CS5.5 (7.5.3)</vt:lpwstr>
  </property>
  <property fmtid="{D5CDD505-2E9C-101B-9397-08002B2CF9AE}" pid="4" name="LastSaved">
    <vt:filetime>2021-05-04T00:00:00Z</vt:filetime>
  </property>
</Properties>
</file>